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1" r:id="rId2"/>
    <p:sldId id="295" r:id="rId3"/>
    <p:sldId id="273" r:id="rId4"/>
    <p:sldId id="304" r:id="rId5"/>
    <p:sldId id="296" r:id="rId6"/>
    <p:sldId id="275" r:id="rId7"/>
    <p:sldId id="276" r:id="rId8"/>
    <p:sldId id="278" r:id="rId9"/>
    <p:sldId id="298" r:id="rId10"/>
    <p:sldId id="299" r:id="rId11"/>
    <p:sldId id="293" r:id="rId12"/>
    <p:sldId id="274" r:id="rId13"/>
    <p:sldId id="281" r:id="rId14"/>
    <p:sldId id="294" r:id="rId15"/>
    <p:sldId id="289" r:id="rId16"/>
    <p:sldId id="305" r:id="rId17"/>
    <p:sldId id="279" r:id="rId18"/>
    <p:sldId id="301" r:id="rId19"/>
    <p:sldId id="285" r:id="rId20"/>
    <p:sldId id="288" r:id="rId21"/>
    <p:sldId id="286" r:id="rId22"/>
    <p:sldId id="287" r:id="rId23"/>
    <p:sldId id="297" r:id="rId24"/>
    <p:sldId id="307" r:id="rId25"/>
    <p:sldId id="306" r:id="rId26"/>
    <p:sldId id="300" r:id="rId27"/>
    <p:sldId id="277" r:id="rId28"/>
    <p:sldId id="271" r:id="rId29"/>
    <p:sldId id="302" r:id="rId30"/>
    <p:sldId id="303" r:id="rId31"/>
    <p:sldId id="272"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9" autoAdjust="0"/>
    <p:restoredTop sz="94660"/>
  </p:normalViewPr>
  <p:slideViewPr>
    <p:cSldViewPr snapToGrid="0">
      <p:cViewPr varScale="1">
        <p:scale>
          <a:sx n="125" d="100"/>
          <a:sy n="125" d="100"/>
        </p:scale>
        <p:origin x="283"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B0675-8757-447A-83CF-CC083F130C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70F0E81-63F8-4763-A3E7-26F8C89BAF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FEBECB-523C-41E2-B9E1-B49CE1AE13AA}"/>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5" name="Footer Placeholder 4">
            <a:extLst>
              <a:ext uri="{FF2B5EF4-FFF2-40B4-BE49-F238E27FC236}">
                <a16:creationId xmlns:a16="http://schemas.microsoft.com/office/drawing/2014/main" id="{86604D4D-A040-43EC-A06E-C9FF87C38B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7F7B59-2655-4A16-9338-7A1FF6CF8D19}"/>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411695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5155-CF18-41CB-808D-4FFEF83B7E1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9E8E5-4A93-4144-A74A-E4277B86C5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156EA6-B229-4051-9622-1DE32230FF1C}"/>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5" name="Footer Placeholder 4">
            <a:extLst>
              <a:ext uri="{FF2B5EF4-FFF2-40B4-BE49-F238E27FC236}">
                <a16:creationId xmlns:a16="http://schemas.microsoft.com/office/drawing/2014/main" id="{BF503293-2342-4F14-A185-C64E0A92A9C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5BB794-E5CC-4227-A7E7-FBC0E600B404}"/>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98038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73342-0E6C-4501-BF2B-E0786C4A1C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B8BE0E-9B19-4456-888A-F6F7F6807DE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BFDC87-1937-4C86-B2C9-E983D0A24728}"/>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5" name="Footer Placeholder 4">
            <a:extLst>
              <a:ext uri="{FF2B5EF4-FFF2-40B4-BE49-F238E27FC236}">
                <a16:creationId xmlns:a16="http://schemas.microsoft.com/office/drawing/2014/main" id="{97BFCCAE-ED23-4D74-BE54-E7F15ECDB6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912DE9-945B-41C5-9AB1-DF7338F77570}"/>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2895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E08A-9BCB-4DB5-979B-7EC1A3B018A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102123-299D-424F-B91C-90DA27CBE9C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D13501-214C-400D-B34D-AAD78D317CA2}"/>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5" name="Footer Placeholder 4">
            <a:extLst>
              <a:ext uri="{FF2B5EF4-FFF2-40B4-BE49-F238E27FC236}">
                <a16:creationId xmlns:a16="http://schemas.microsoft.com/office/drawing/2014/main" id="{AAF2D5AC-7884-4CE0-9114-C283C3AC3F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A7731B-1E31-467B-9D31-C373F72828E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89926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9BF-D77A-47E5-A333-21056D5C7F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443D1B4-FCD0-401F-9ECF-DA162FC947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00FF4-C9B2-4ABA-817A-4F4C86102B68}"/>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5" name="Footer Placeholder 4">
            <a:extLst>
              <a:ext uri="{FF2B5EF4-FFF2-40B4-BE49-F238E27FC236}">
                <a16:creationId xmlns:a16="http://schemas.microsoft.com/office/drawing/2014/main" id="{E8C7C576-1CEB-4D33-8290-3E35E137AA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D9411D-4FFA-4242-B90D-69DB0A1CBFDD}"/>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51270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EE83-8F23-44CE-B731-D6CDCF67D28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000974-36F0-4517-9F41-0343A745C9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4B17F36-4F18-4437-94CB-1BBE2231F9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40307B-A71C-463F-A8AD-2362947B6EF2}"/>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6" name="Footer Placeholder 5">
            <a:extLst>
              <a:ext uri="{FF2B5EF4-FFF2-40B4-BE49-F238E27FC236}">
                <a16:creationId xmlns:a16="http://schemas.microsoft.com/office/drawing/2014/main" id="{334814C6-2B81-4B29-BC55-77856DEAE1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6C38BC-BD3A-457D-AD2D-E23689FC35F2}"/>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395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C950-00F3-4BEC-A7AF-73D734E69D5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A1057C-E2B4-44A8-866D-7665D2D51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4185D7-9A58-4CAA-A1E2-456377B5BD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013CA9-67CF-445C-9FD9-4D11054E8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CD929C-BC30-4351-B9FB-85F1B6BBD0D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381263-7B2F-4B44-84EC-DCD3AD647A2A}"/>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8" name="Footer Placeholder 7">
            <a:extLst>
              <a:ext uri="{FF2B5EF4-FFF2-40B4-BE49-F238E27FC236}">
                <a16:creationId xmlns:a16="http://schemas.microsoft.com/office/drawing/2014/main" id="{2294B316-E30F-420C-A4D4-677C0ABCB07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8D8C8E-2E12-421C-BDB0-297E119766EF}"/>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022382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59D1F-951D-4B4F-905F-3D9885140F1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A8B11F-BE2C-493B-B668-EAE850937A1A}"/>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4" name="Footer Placeholder 3">
            <a:extLst>
              <a:ext uri="{FF2B5EF4-FFF2-40B4-BE49-F238E27FC236}">
                <a16:creationId xmlns:a16="http://schemas.microsoft.com/office/drawing/2014/main" id="{E32DFAFC-1721-4F15-A1DC-32F1034CFF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72CB011-1EE8-4DA0-BEEF-1156D174BB08}"/>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22200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7C5BF-8060-48B9-AAC4-7A192B2D807A}"/>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3" name="Footer Placeholder 2">
            <a:extLst>
              <a:ext uri="{FF2B5EF4-FFF2-40B4-BE49-F238E27FC236}">
                <a16:creationId xmlns:a16="http://schemas.microsoft.com/office/drawing/2014/main" id="{36E805C8-0E11-4841-9BF9-FBF770ACFC9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16AD9FF-00E5-44FF-9D7E-60064FC18F23}"/>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09866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EDC3-9FD4-4D6B-9729-FA84BF3C8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8498AE-BC98-4168-B0A0-868A407A48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2957CDD-01C0-4799-BB11-E6E744E21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079E42-668E-46C6-954A-67901E4B4014}"/>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6" name="Footer Placeholder 5">
            <a:extLst>
              <a:ext uri="{FF2B5EF4-FFF2-40B4-BE49-F238E27FC236}">
                <a16:creationId xmlns:a16="http://schemas.microsoft.com/office/drawing/2014/main" id="{E3B60014-4694-4A8B-B40C-73E85B5872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34F0D0-D719-4B77-8221-881A22C8F15C}"/>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137387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D647-53DC-40AB-8DE1-AE23C3C8E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70BD5AE-C589-4C2D-9C0D-2CD8B0B5E2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8BBFD26-5B3D-4CC6-8408-BF7773A52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38B1A3-BD42-40AD-9958-685A16838FAB}"/>
              </a:ext>
            </a:extLst>
          </p:cNvPr>
          <p:cNvSpPr>
            <a:spLocks noGrp="1"/>
          </p:cNvSpPr>
          <p:nvPr>
            <p:ph type="dt" sz="half" idx="10"/>
          </p:nvPr>
        </p:nvSpPr>
        <p:spPr/>
        <p:txBody>
          <a:bodyPr/>
          <a:lstStyle/>
          <a:p>
            <a:fld id="{E1BC1721-5CED-45EF-BE6E-B0E4EE9D0A2D}" type="datetimeFigureOut">
              <a:rPr lang="en-GB" smtClean="0"/>
              <a:t>16/05/2019</a:t>
            </a:fld>
            <a:endParaRPr lang="en-GB"/>
          </a:p>
        </p:txBody>
      </p:sp>
      <p:sp>
        <p:nvSpPr>
          <p:cNvPr id="6" name="Footer Placeholder 5">
            <a:extLst>
              <a:ext uri="{FF2B5EF4-FFF2-40B4-BE49-F238E27FC236}">
                <a16:creationId xmlns:a16="http://schemas.microsoft.com/office/drawing/2014/main" id="{FA975511-8CF5-4705-B33D-BF4069FCCF9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AE4949-EE42-46D6-ADDC-94A3885A655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965674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EFE30-20B6-4B28-B48C-8BBDCD75D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AEC8A9-5610-4CD4-9BE5-DA332D755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FF7B26-E0A4-4676-8C30-0372856CF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C1721-5CED-45EF-BE6E-B0E4EE9D0A2D}" type="datetimeFigureOut">
              <a:rPr lang="en-GB" smtClean="0"/>
              <a:t>16/05/2019</a:t>
            </a:fld>
            <a:endParaRPr lang="en-GB"/>
          </a:p>
        </p:txBody>
      </p:sp>
      <p:sp>
        <p:nvSpPr>
          <p:cNvPr id="5" name="Footer Placeholder 4">
            <a:extLst>
              <a:ext uri="{FF2B5EF4-FFF2-40B4-BE49-F238E27FC236}">
                <a16:creationId xmlns:a16="http://schemas.microsoft.com/office/drawing/2014/main" id="{9904D79F-B202-4D73-B245-79A385CDB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B2CD3D-7ECB-46D9-B76D-1F2FCF3A00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B9412-599C-403D-8E36-E3E67135AD6E}" type="slidenum">
              <a:rPr lang="en-GB" smtClean="0"/>
              <a:t>‹#›</a:t>
            </a:fld>
            <a:endParaRPr lang="en-GB"/>
          </a:p>
        </p:txBody>
      </p:sp>
    </p:spTree>
    <p:extLst>
      <p:ext uri="{BB962C8B-B14F-4D97-AF65-F5344CB8AC3E}">
        <p14:creationId xmlns:p14="http://schemas.microsoft.com/office/powerpoint/2010/main" val="1937604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GB" b="1" dirty="0"/>
              <a:t>Genomic dissections of inflammatory proteins</a:t>
            </a:r>
          </a:p>
        </p:txBody>
      </p:sp>
      <p:sp>
        <p:nvSpPr>
          <p:cNvPr id="5" name="Subtitle 4"/>
          <p:cNvSpPr>
            <a:spLocks noGrp="1"/>
          </p:cNvSpPr>
          <p:nvPr>
            <p:ph type="subTitle" idx="1"/>
          </p:nvPr>
        </p:nvSpPr>
        <p:spPr/>
        <p:txBody>
          <a:bodyPr/>
          <a:lstStyle/>
          <a:p>
            <a:r>
              <a:rPr lang="en-GB" b="1" dirty="0"/>
              <a:t>https://jinghuazhao.github.io/INF/</a:t>
            </a:r>
          </a:p>
          <a:p>
            <a:r>
              <a:rPr lang="en-GB" b="1" dirty="0"/>
              <a:t>On behalf of the SCALLOP/INF1 consortium</a:t>
            </a:r>
            <a:endParaRPr lang="en-GB" dirty="0"/>
          </a:p>
          <a:p>
            <a:r>
              <a:rPr lang="en-GB" dirty="0"/>
              <a:t>16/5/2019</a:t>
            </a:r>
          </a:p>
          <a:p>
            <a:endParaRPr lang="en-GB" dirty="0"/>
          </a:p>
        </p:txBody>
      </p:sp>
    </p:spTree>
    <p:extLst>
      <p:ext uri="{BB962C8B-B14F-4D97-AF65-F5344CB8AC3E}">
        <p14:creationId xmlns:p14="http://schemas.microsoft.com/office/powerpoint/2010/main" val="1535533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Q-Q plot (QCGWAS)</a:t>
            </a:r>
          </a:p>
        </p:txBody>
      </p:sp>
      <p:pic>
        <p:nvPicPr>
          <p:cNvPr id="6" name="Picture 5"/>
          <p:cNvPicPr>
            <a:picLocks noChangeAspect="1"/>
          </p:cNvPicPr>
          <p:nvPr/>
        </p:nvPicPr>
        <p:blipFill>
          <a:blip r:embed="rId2"/>
          <a:stretch>
            <a:fillRect/>
          </a:stretch>
        </p:blipFill>
        <p:spPr>
          <a:xfrm>
            <a:off x="3813057" y="1826989"/>
            <a:ext cx="4565885" cy="4349974"/>
          </a:xfrm>
          <a:prstGeom prst="rect">
            <a:avLst/>
          </a:prstGeom>
        </p:spPr>
      </p:pic>
    </p:spTree>
    <p:extLst>
      <p:ext uri="{BB962C8B-B14F-4D97-AF65-F5344CB8AC3E}">
        <p14:creationId xmlns:p14="http://schemas.microsoft.com/office/powerpoint/2010/main" val="1651468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065417" cy="2709001"/>
          </a:xfrm>
        </p:spPr>
        <p:txBody>
          <a:bodyPr>
            <a:normAutofit/>
          </a:bodyPr>
          <a:lstStyle/>
          <a:p>
            <a:pPr algn="ctr"/>
            <a:r>
              <a:rPr lang="en-GB" b="1" dirty="0" err="1"/>
              <a:t>IFN.gamma</a:t>
            </a:r>
            <a:br>
              <a:rPr lang="en-GB" b="1" dirty="0"/>
            </a:br>
            <a:r>
              <a:rPr lang="en-GB" b="1" dirty="0" err="1"/>
              <a:t>ylim</a:t>
            </a:r>
            <a:r>
              <a:rPr lang="en-GB" b="1" dirty="0"/>
              <a:t>=c(0,25)</a:t>
            </a:r>
            <a:br>
              <a:rPr lang="en-GB" b="1" dirty="0"/>
            </a:br>
            <a:r>
              <a:rPr lang="en-GB" b="1" dirty="0"/>
              <a:t>(</a:t>
            </a:r>
            <a:r>
              <a:rPr lang="en-GB" b="1" dirty="0" err="1"/>
              <a:t>qqman</a:t>
            </a:r>
            <a:r>
              <a:rPr lang="en-GB" b="1" dirty="0"/>
              <a:t>)</a:t>
            </a:r>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875596" y="0"/>
            <a:ext cx="9316403" cy="6827272"/>
          </a:xfrm>
        </p:spPr>
      </p:pic>
    </p:spTree>
    <p:extLst>
      <p:ext uri="{BB962C8B-B14F-4D97-AF65-F5344CB8AC3E}">
        <p14:creationId xmlns:p14="http://schemas.microsoft.com/office/powerpoint/2010/main" val="893399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Associate information on LLOD</a:t>
            </a:r>
          </a:p>
        </p:txBody>
      </p:sp>
      <p:sp>
        <p:nvSpPr>
          <p:cNvPr id="3" name="Content Placeholder 2"/>
          <p:cNvSpPr>
            <a:spLocks noGrp="1"/>
          </p:cNvSpPr>
          <p:nvPr>
            <p:ph idx="1"/>
          </p:nvPr>
        </p:nvSpPr>
        <p:spPr/>
        <p:txBody>
          <a:bodyPr/>
          <a:lstStyle/>
          <a:p>
            <a:r>
              <a:rPr lang="en-GB" dirty="0"/>
              <a:t>An attempt was made by using </a:t>
            </a:r>
            <a:r>
              <a:rPr lang="en-GB" dirty="0" err="1"/>
              <a:t>llod</a:t>
            </a:r>
            <a:r>
              <a:rPr lang="en-GB" dirty="0"/>
              <a:t>/2.</a:t>
            </a:r>
          </a:p>
          <a:p>
            <a:r>
              <a:rPr lang="en-GB" dirty="0"/>
              <a:t>~20 busy Manhattan plots (excessive number of significant hits) were closely related to this.</a:t>
            </a:r>
          </a:p>
          <a:p>
            <a:r>
              <a:rPr lang="en-GB" dirty="0"/>
              <a:t>Although higher MAF </a:t>
            </a:r>
            <a:r>
              <a:rPr lang="en-GB" dirty="0" err="1"/>
              <a:t>cutoff</a:t>
            </a:r>
            <a:r>
              <a:rPr lang="en-GB" dirty="0"/>
              <a:t> could do away with busy Manhattan plots, it is unusual to do so and the associate proteins with low &gt;LLOD% were discarded.</a:t>
            </a:r>
          </a:p>
        </p:txBody>
      </p:sp>
    </p:spTree>
    <p:extLst>
      <p:ext uri="{BB962C8B-B14F-4D97-AF65-F5344CB8AC3E}">
        <p14:creationId xmlns:p14="http://schemas.microsoft.com/office/powerpoint/2010/main" val="9793991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Busy Manhattan plots and % (above LLOD)</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996651162"/>
              </p:ext>
            </p:extLst>
          </p:nvPr>
        </p:nvGraphicFramePr>
        <p:xfrm>
          <a:off x="838200" y="1782080"/>
          <a:ext cx="10515600" cy="484632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1139059030"/>
                    </a:ext>
                  </a:extLst>
                </a:gridCol>
                <a:gridCol w="2628900">
                  <a:extLst>
                    <a:ext uri="{9D8B030D-6E8A-4147-A177-3AD203B41FA5}">
                      <a16:colId xmlns:a16="http://schemas.microsoft.com/office/drawing/2014/main" val="2316377376"/>
                    </a:ext>
                  </a:extLst>
                </a:gridCol>
                <a:gridCol w="2628900">
                  <a:extLst>
                    <a:ext uri="{9D8B030D-6E8A-4147-A177-3AD203B41FA5}">
                      <a16:colId xmlns:a16="http://schemas.microsoft.com/office/drawing/2014/main" val="3075619873"/>
                    </a:ext>
                  </a:extLst>
                </a:gridCol>
                <a:gridCol w="2628900">
                  <a:extLst>
                    <a:ext uri="{9D8B030D-6E8A-4147-A177-3AD203B41FA5}">
                      <a16:colId xmlns:a16="http://schemas.microsoft.com/office/drawing/2014/main" val="80889694"/>
                    </a:ext>
                  </a:extLst>
                </a:gridCol>
              </a:tblGrid>
              <a:tr h="377644">
                <a:tc>
                  <a:txBody>
                    <a:bodyPr/>
                    <a:lstStyle/>
                    <a:p>
                      <a:r>
                        <a:rPr lang="en-GB" sz="2000" dirty="0"/>
                        <a:t>Protein</a:t>
                      </a:r>
                    </a:p>
                  </a:txBody>
                  <a:tcPr/>
                </a:tc>
                <a:tc>
                  <a:txBody>
                    <a:bodyPr/>
                    <a:lstStyle/>
                    <a:p>
                      <a:pPr algn="l"/>
                      <a:r>
                        <a:rPr lang="en-GB" sz="2000" dirty="0"/>
                        <a:t>%</a:t>
                      </a:r>
                    </a:p>
                  </a:txBody>
                  <a:tcPr/>
                </a:tc>
                <a:tc>
                  <a:txBody>
                    <a:bodyPr/>
                    <a:lstStyle/>
                    <a:p>
                      <a:r>
                        <a:rPr lang="en-GB" sz="2000" dirty="0"/>
                        <a:t>Protein (continued)</a:t>
                      </a:r>
                    </a:p>
                  </a:txBody>
                  <a:tcPr/>
                </a:tc>
                <a:tc>
                  <a:txBody>
                    <a:bodyPr/>
                    <a:lstStyle/>
                    <a:p>
                      <a:pPr algn="l"/>
                      <a:r>
                        <a:rPr lang="en-GB" sz="2000" dirty="0"/>
                        <a:t>% (continued)</a:t>
                      </a:r>
                    </a:p>
                  </a:txBody>
                  <a:tcPr/>
                </a:tc>
                <a:extLst>
                  <a:ext uri="{0D108BD9-81ED-4DB2-BD59-A6C34878D82A}">
                    <a16:rowId xmlns:a16="http://schemas.microsoft.com/office/drawing/2014/main" val="2303799647"/>
                  </a:ext>
                </a:extLst>
              </a:tr>
              <a:tr h="370840">
                <a:tc>
                  <a:txBody>
                    <a:bodyPr/>
                    <a:lstStyle/>
                    <a:p>
                      <a:pPr algn="l" fontAlgn="b"/>
                      <a:r>
                        <a:rPr lang="en-GB" sz="2000" b="0" i="0" u="none" strike="noStrike" dirty="0">
                          <a:solidFill>
                            <a:srgbClr val="000000"/>
                          </a:solidFill>
                          <a:effectLst/>
                          <a:latin typeface="Calibri" panose="020F0502020204030204" pitchFamily="34" charset="0"/>
                        </a:rPr>
                        <a:t>L.15RA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0.841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IL13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0.062</a:t>
                      </a:r>
                    </a:p>
                  </a:txBody>
                  <a:tcPr marL="7620" marR="7620" marT="7620" marB="0" anchor="b"/>
                </a:tc>
                <a:extLst>
                  <a:ext uri="{0D108BD9-81ED-4DB2-BD59-A6C34878D82A}">
                    <a16:rowId xmlns:a16="http://schemas.microsoft.com/office/drawing/2014/main" val="2586687149"/>
                  </a:ext>
                </a:extLst>
              </a:tr>
              <a:tr h="370840">
                <a:tc>
                  <a:txBody>
                    <a:bodyPr/>
                    <a:lstStyle/>
                    <a:p>
                      <a:pPr algn="l" fontAlgn="b"/>
                      <a:r>
                        <a:rPr lang="en-GB" sz="2000" b="0" i="0" u="none" strike="noStrike" dirty="0">
                          <a:solidFill>
                            <a:srgbClr val="000000"/>
                          </a:solidFill>
                          <a:effectLst/>
                          <a:latin typeface="Calibri" panose="020F0502020204030204" pitchFamily="34" charset="0"/>
                        </a:rPr>
                        <a:t>ST1A1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0.808</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0.057</a:t>
                      </a:r>
                    </a:p>
                  </a:txBody>
                  <a:tcPr marL="7620" marR="7620" marT="7620" marB="0" anchor="b"/>
                </a:tc>
                <a:extLst>
                  <a:ext uri="{0D108BD9-81ED-4DB2-BD59-A6C34878D82A}">
                    <a16:rowId xmlns:a16="http://schemas.microsoft.com/office/drawing/2014/main" val="2582555723"/>
                  </a:ext>
                </a:extLst>
              </a:tr>
              <a:tr h="370840">
                <a:tc>
                  <a:txBody>
                    <a:bodyPr/>
                    <a:lstStyle/>
                    <a:p>
                      <a:pPr algn="l" fontAlgn="b"/>
                      <a:r>
                        <a:rPr lang="en-GB" sz="2000" b="0" i="0" u="none" strike="noStrike" dirty="0">
                          <a:solidFill>
                            <a:srgbClr val="000000"/>
                          </a:solidFill>
                          <a:effectLst/>
                          <a:latin typeface="Calibri" panose="020F0502020204030204" pitchFamily="34" charset="0"/>
                        </a:rPr>
                        <a:t>MCP.3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0.051</a:t>
                      </a:r>
                    </a:p>
                  </a:txBody>
                  <a:tcPr marL="7620" marR="7620" marT="7620" marB="0" anchor="b"/>
                </a:tc>
                <a:extLst>
                  <a:ext uri="{0D108BD9-81ED-4DB2-BD59-A6C34878D82A}">
                    <a16:rowId xmlns:a16="http://schemas.microsoft.com/office/drawing/2014/main" val="3690476276"/>
                  </a:ext>
                </a:extLst>
              </a:tr>
              <a:tr h="370840">
                <a:tc>
                  <a:txBody>
                    <a:bodyPr/>
                    <a:lstStyle/>
                    <a:p>
                      <a:pPr algn="l" fontAlgn="b"/>
                      <a:r>
                        <a:rPr lang="en-GB" sz="2000" b="0" i="0" u="none" strike="noStrike" dirty="0">
                          <a:solidFill>
                            <a:srgbClr val="000000"/>
                          </a:solidFill>
                          <a:effectLst/>
                          <a:latin typeface="Calibri" panose="020F0502020204030204" pitchFamily="34" charset="0"/>
                        </a:rPr>
                        <a:t>FGF.5</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0.652</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0.046</a:t>
                      </a:r>
                    </a:p>
                  </a:txBody>
                  <a:tcPr marL="7620" marR="7620" marT="7620" marB="0" anchor="b"/>
                </a:tc>
                <a:extLst>
                  <a:ext uri="{0D108BD9-81ED-4DB2-BD59-A6C34878D82A}">
                    <a16:rowId xmlns:a16="http://schemas.microsoft.com/office/drawing/2014/main" val="269389694"/>
                  </a:ext>
                </a:extLst>
              </a:tr>
              <a:tr h="370840">
                <a:tc>
                  <a:txBody>
                    <a:bodyPr/>
                    <a:lstStyle/>
                    <a:p>
                      <a:pPr algn="l" fontAlgn="b"/>
                      <a:r>
                        <a:rPr lang="en-GB" sz="2000" b="0" i="0" u="none" strike="noStrike" dirty="0">
                          <a:solidFill>
                            <a:srgbClr val="000000"/>
                          </a:solidFill>
                          <a:effectLst/>
                          <a:latin typeface="Calibri" panose="020F0502020204030204" pitchFamily="34" charset="0"/>
                        </a:rPr>
                        <a:t>AXIN1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0.425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NRTN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0.039</a:t>
                      </a:r>
                    </a:p>
                  </a:txBody>
                  <a:tcPr marL="7620" marR="7620" marT="7620" marB="0" anchor="b"/>
                </a:tc>
                <a:extLst>
                  <a:ext uri="{0D108BD9-81ED-4DB2-BD59-A6C34878D82A}">
                    <a16:rowId xmlns:a16="http://schemas.microsoft.com/office/drawing/2014/main" val="15900228"/>
                  </a:ext>
                </a:extLst>
              </a:tr>
              <a:tr h="370840">
                <a:tc>
                  <a:txBody>
                    <a:bodyPr/>
                    <a:lstStyle/>
                    <a:p>
                      <a:pPr algn="l" fontAlgn="b"/>
                      <a:r>
                        <a:rPr lang="en-GB" sz="2000" b="0" i="0" u="none" strike="noStrike" dirty="0">
                          <a:solidFill>
                            <a:srgbClr val="000000"/>
                          </a:solidFill>
                          <a:effectLst/>
                          <a:latin typeface="Calibri" panose="020F0502020204030204" pitchFamily="34" charset="0"/>
                        </a:rPr>
                        <a:t>IL.17A</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0.380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ARTN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0.035</a:t>
                      </a:r>
                    </a:p>
                  </a:txBody>
                  <a:tcPr marL="7620" marR="7620" marT="7620" marB="0" anchor="b"/>
                </a:tc>
                <a:extLst>
                  <a:ext uri="{0D108BD9-81ED-4DB2-BD59-A6C34878D82A}">
                    <a16:rowId xmlns:a16="http://schemas.microsoft.com/office/drawing/2014/main" val="675643637"/>
                  </a:ext>
                </a:extLst>
              </a:tr>
              <a:tr h="370840">
                <a:tc>
                  <a:txBody>
                    <a:bodyPr/>
                    <a:lstStyle/>
                    <a:p>
                      <a:pPr algn="l" fontAlgn="b"/>
                      <a:r>
                        <a:rPr lang="en-GB" sz="2000" b="0" i="0" u="none" strike="noStrike" dirty="0">
                          <a:solidFill>
                            <a:srgbClr val="000000"/>
                          </a:solidFill>
                          <a:effectLst/>
                          <a:latin typeface="Calibri" panose="020F0502020204030204" pitchFamily="34" charset="0"/>
                        </a:rPr>
                        <a:t>IL.17C</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0.369</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IL.1.alpha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0.025</a:t>
                      </a:r>
                    </a:p>
                  </a:txBody>
                  <a:tcPr marL="7620" marR="7620" marT="7620" marB="0" anchor="b"/>
                </a:tc>
                <a:extLst>
                  <a:ext uri="{0D108BD9-81ED-4DB2-BD59-A6C34878D82A}">
                    <a16:rowId xmlns:a16="http://schemas.microsoft.com/office/drawing/2014/main" val="3210588123"/>
                  </a:ext>
                </a:extLst>
              </a:tr>
              <a:tr h="370840">
                <a:tc>
                  <a:txBody>
                    <a:bodyPr/>
                    <a:lstStyle/>
                    <a:p>
                      <a:pPr algn="l" fontAlgn="b"/>
                      <a:r>
                        <a:rPr lang="en-GB" sz="2000" b="0" i="0" u="none" strike="noStrike">
                          <a:solidFill>
                            <a:srgbClr val="000000"/>
                          </a:solidFill>
                          <a:effectLst/>
                          <a:latin typeface="Calibri" panose="020F0502020204030204" pitchFamily="34" charset="0"/>
                        </a:rPr>
                        <a:t>IL4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0.171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IL.2RB</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0.023</a:t>
                      </a:r>
                    </a:p>
                  </a:txBody>
                  <a:tcPr marL="7620" marR="7620" marT="7620" marB="0" anchor="b"/>
                </a:tc>
                <a:extLst>
                  <a:ext uri="{0D108BD9-81ED-4DB2-BD59-A6C34878D82A}">
                    <a16:rowId xmlns:a16="http://schemas.microsoft.com/office/drawing/2014/main" val="955584402"/>
                  </a:ext>
                </a:extLst>
              </a:tr>
              <a:tr h="370840">
                <a:tc>
                  <a:txBody>
                    <a:bodyPr/>
                    <a:lstStyle/>
                    <a:p>
                      <a:pPr algn="l" fontAlgn="b"/>
                      <a:r>
                        <a:rPr lang="en-GB" sz="2000" b="0" i="0" u="none" strike="noStrike">
                          <a:solidFill>
                            <a:srgbClr val="000000"/>
                          </a:solidFill>
                          <a:effectLst/>
                          <a:latin typeface="Calibri" panose="020F0502020204030204" pitchFamily="34" charset="0"/>
                        </a:rPr>
                        <a:t>IL5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0.162</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IL33</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0.014</a:t>
                      </a:r>
                    </a:p>
                  </a:txBody>
                  <a:tcPr marL="7620" marR="7620" marT="7620" marB="0" anchor="b"/>
                </a:tc>
                <a:extLst>
                  <a:ext uri="{0D108BD9-81ED-4DB2-BD59-A6C34878D82A}">
                    <a16:rowId xmlns:a16="http://schemas.microsoft.com/office/drawing/2014/main" val="1328683294"/>
                  </a:ext>
                </a:extLst>
              </a:tr>
              <a:tr h="370840">
                <a:tc>
                  <a:txBody>
                    <a:bodyPr/>
                    <a:lstStyle/>
                    <a:p>
                      <a:pPr algn="l" fontAlgn="b"/>
                      <a:r>
                        <a:rPr lang="en-GB" sz="2000" b="0" i="0" u="none" strike="noStrike">
                          <a:solidFill>
                            <a:srgbClr val="000000"/>
                          </a:solidFill>
                          <a:effectLst/>
                          <a:latin typeface="Calibri" panose="020F0502020204030204" pitchFamily="34" charset="0"/>
                        </a:rPr>
                        <a:t>IL.10RA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0.149</a:t>
                      </a:r>
                    </a:p>
                  </a:txBody>
                  <a:tcPr marL="7620" marR="7620" marT="7620" marB="0" anchor="b"/>
                </a:tc>
                <a:tc>
                  <a:txBody>
                    <a:bodyPr/>
                    <a:lstStyle/>
                    <a:p>
                      <a:pPr algn="l" fontAlgn="b"/>
                      <a:r>
                        <a:rPr lang="en-GB" sz="2000" b="0" i="0" u="none" strike="noStrike" dirty="0" err="1">
                          <a:solidFill>
                            <a:srgbClr val="FF0000"/>
                          </a:solidFill>
                          <a:effectLst/>
                          <a:latin typeface="Calibri" panose="020F0502020204030204" pitchFamily="34" charset="0"/>
                        </a:rPr>
                        <a:t>IFN.gamma</a:t>
                      </a:r>
                      <a:endParaRPr lang="en-GB" sz="20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0.007</a:t>
                      </a:r>
                    </a:p>
                  </a:txBody>
                  <a:tcPr marL="7620" marR="7620" marT="7620" marB="0" anchor="b"/>
                </a:tc>
                <a:extLst>
                  <a:ext uri="{0D108BD9-81ED-4DB2-BD59-A6C34878D82A}">
                    <a16:rowId xmlns:a16="http://schemas.microsoft.com/office/drawing/2014/main" val="3034416076"/>
                  </a:ext>
                </a:extLst>
              </a:tr>
              <a:tr h="370840">
                <a:tc>
                  <a:txBody>
                    <a:bodyPr/>
                    <a:lstStyle/>
                    <a:p>
                      <a:pPr algn="l" fontAlgn="b"/>
                      <a:r>
                        <a:rPr lang="en-GB" sz="2000" b="0" i="0" u="none" strike="noStrike">
                          <a:solidFill>
                            <a:srgbClr val="000000"/>
                          </a:solidFill>
                          <a:effectLst/>
                          <a:latin typeface="Calibri" panose="020F0502020204030204" pitchFamily="34" charset="0"/>
                        </a:rPr>
                        <a:t>TNF</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0.096</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TSLP</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0.005</a:t>
                      </a:r>
                    </a:p>
                  </a:txBody>
                  <a:tcPr marL="7620" marR="7620" marT="7620" marB="0" anchor="b"/>
                </a:tc>
                <a:extLst>
                  <a:ext uri="{0D108BD9-81ED-4DB2-BD59-A6C34878D82A}">
                    <a16:rowId xmlns:a16="http://schemas.microsoft.com/office/drawing/2014/main" val="2489448543"/>
                  </a:ext>
                </a:extLst>
              </a:tr>
              <a:tr h="370840">
                <a:tc>
                  <a:txBody>
                    <a:bodyPr/>
                    <a:lstStyle/>
                    <a:p>
                      <a:pPr algn="l" fontAlgn="b"/>
                      <a:r>
                        <a:rPr lang="en-GB" sz="2000" b="0" i="0" u="none" strike="noStrike">
                          <a:solidFill>
                            <a:srgbClr val="000000"/>
                          </a:solidFill>
                          <a:effectLst/>
                          <a:latin typeface="Calibri" panose="020F0502020204030204" pitchFamily="34" charset="0"/>
                        </a:rPr>
                        <a:t>LIF</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0.064</a:t>
                      </a:r>
                    </a:p>
                  </a:txBody>
                  <a:tcPr marL="7620" marR="7620" marT="7620" marB="0" anchor="b"/>
                </a:tc>
                <a:tc>
                  <a:txBody>
                    <a:bodyPr/>
                    <a:lstStyle/>
                    <a:p>
                      <a:pPr algn="l" fontAlgn="b"/>
                      <a:r>
                        <a:rPr lang="en-GB" sz="2000" b="0" i="0" u="none" strike="noStrike">
                          <a:solidFill>
                            <a:srgbClr val="FF0000"/>
                          </a:solidFill>
                          <a:effectLst/>
                          <a:latin typeface="Calibri" panose="020F0502020204030204" pitchFamily="34" charset="0"/>
                        </a:rPr>
                        <a:t>IL.22.RA1</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0.003</a:t>
                      </a:r>
                    </a:p>
                  </a:txBody>
                  <a:tcPr marL="7620" marR="7620" marT="7620" marB="0" anchor="b"/>
                </a:tc>
                <a:extLst>
                  <a:ext uri="{0D108BD9-81ED-4DB2-BD59-A6C34878D82A}">
                    <a16:rowId xmlns:a16="http://schemas.microsoft.com/office/drawing/2014/main" val="794876426"/>
                  </a:ext>
                </a:extLst>
              </a:tr>
            </a:tbl>
          </a:graphicData>
        </a:graphic>
      </p:graphicFrame>
    </p:spTree>
    <p:extLst>
      <p:ext uri="{BB962C8B-B14F-4D97-AF65-F5344CB8AC3E}">
        <p14:creationId xmlns:p14="http://schemas.microsoft.com/office/powerpoint/2010/main" val="861538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956822" cy="2709001"/>
          </a:xfrm>
        </p:spPr>
        <p:txBody>
          <a:bodyPr>
            <a:normAutofit/>
          </a:bodyPr>
          <a:lstStyle/>
          <a:p>
            <a:pPr algn="ctr"/>
            <a:r>
              <a:rPr lang="en-GB" b="1" dirty="0" err="1"/>
              <a:t>IFN.gamma</a:t>
            </a:r>
            <a:br>
              <a:rPr lang="en-GB" b="1" dirty="0"/>
            </a:br>
            <a:r>
              <a:rPr lang="en-GB" b="1" dirty="0"/>
              <a:t>from &gt;1,000 signals to none</a:t>
            </a:r>
            <a:br>
              <a:rPr lang="en-GB" b="1" dirty="0"/>
            </a:br>
            <a:r>
              <a:rPr lang="en-GB" b="1" dirty="0"/>
              <a:t>(</a:t>
            </a:r>
            <a:r>
              <a:rPr lang="en-GB" b="1" dirty="0" err="1"/>
              <a:t>qqman</a:t>
            </a:r>
            <a:r>
              <a:rPr lang="en-GB" b="1" dirty="0"/>
              <a:t>)</a:t>
            </a:r>
          </a:p>
        </p:txBody>
      </p:sp>
      <p:pic>
        <p:nvPicPr>
          <p:cNvPr id="5" name="Content Placeholder 4"/>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956822" y="0"/>
            <a:ext cx="8235178" cy="6862649"/>
          </a:xfrm>
        </p:spPr>
      </p:pic>
    </p:spTree>
    <p:extLst>
      <p:ext uri="{BB962C8B-B14F-4D97-AF65-F5344CB8AC3E}">
        <p14:creationId xmlns:p14="http://schemas.microsoft.com/office/powerpoint/2010/main" val="17499743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Identification of near-independent signals</a:t>
            </a:r>
          </a:p>
        </p:txBody>
      </p:sp>
      <p:sp>
        <p:nvSpPr>
          <p:cNvPr id="3" name="Content Placeholder 2"/>
          <p:cNvSpPr>
            <a:spLocks noGrp="1"/>
          </p:cNvSpPr>
          <p:nvPr>
            <p:ph idx="1"/>
          </p:nvPr>
        </p:nvSpPr>
        <p:spPr/>
        <p:txBody>
          <a:bodyPr>
            <a:normAutofit/>
          </a:bodyPr>
          <a:lstStyle/>
          <a:p>
            <a:r>
              <a:rPr lang="en-GB" dirty="0"/>
              <a:t>1KG (built from </a:t>
            </a:r>
            <a:r>
              <a:rPr lang="en-GB" dirty="0" err="1"/>
              <a:t>LocusZoom</a:t>
            </a:r>
            <a:r>
              <a:rPr lang="en-GB" dirty="0"/>
              <a:t> 1.4 at TRYGGVE and also curated databases at cardio) and UK10K+1KG as LD references, with balanced (</a:t>
            </a:r>
            <a:r>
              <a:rPr lang="en-GB" i="1" dirty="0"/>
              <a:t>in silico </a:t>
            </a:r>
            <a:r>
              <a:rPr lang="en-GB" dirty="0"/>
              <a:t>experiment) parameters, i.e., PLINK --clump-r2 0.1 with AILD overlap (the .ranges file). GCTA --</a:t>
            </a:r>
            <a:r>
              <a:rPr lang="en-GB" dirty="0" err="1"/>
              <a:t>cojo</a:t>
            </a:r>
            <a:r>
              <a:rPr lang="en-GB" dirty="0"/>
              <a:t>-collinear 0.9 gives near-independent (primary + secondary as described by </a:t>
            </a:r>
            <a:r>
              <a:rPr lang="en-GB" dirty="0" err="1"/>
              <a:t>Yengo</a:t>
            </a:r>
            <a:r>
              <a:rPr lang="en-GB" dirty="0"/>
              <a:t> et al 2018) signals. Ultimately both were subject to AILD blocks.</a:t>
            </a:r>
          </a:p>
          <a:p>
            <a:r>
              <a:rPr lang="en-GB" dirty="0"/>
              <a:t>INTERVAL and INF1 share similarity in both number of signals and cis/trans classification, while UK10K+1KG reference panel gave more signals than 1KG. </a:t>
            </a:r>
          </a:p>
          <a:p>
            <a:endParaRPr lang="en-GB" dirty="0"/>
          </a:p>
          <a:p>
            <a:endParaRPr lang="en-GB" dirty="0"/>
          </a:p>
        </p:txBody>
      </p:sp>
    </p:spTree>
    <p:extLst>
      <p:ext uri="{BB962C8B-B14F-4D97-AF65-F5344CB8AC3E}">
        <p14:creationId xmlns:p14="http://schemas.microsoft.com/office/powerpoint/2010/main" val="18949979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Statistics on AILD blocks</a:t>
            </a:r>
          </a:p>
        </p:txBody>
      </p:sp>
      <p:sp>
        <p:nvSpPr>
          <p:cNvPr id="3" name="Content Placeholder 2"/>
          <p:cNvSpPr>
            <a:spLocks noGrp="1"/>
          </p:cNvSpPr>
          <p:nvPr>
            <p:ph idx="1"/>
          </p:nvPr>
        </p:nvSpPr>
        <p:spPr/>
        <p:txBody>
          <a:bodyPr>
            <a:normAutofit/>
          </a:bodyPr>
          <a:lstStyle/>
          <a:p>
            <a:r>
              <a:rPr lang="en-GB" dirty="0"/>
              <a:t>The predefined 1703 autosomal regions have flanking distances #SNPs correspondence such that are 250kb (36), 500kb (300) and 10mb (1701), which are close to GCTA but +53 (PLINK) signals.</a:t>
            </a:r>
          </a:p>
          <a:p>
            <a:r>
              <a:rPr lang="en-GB" dirty="0"/>
              <a:t>Exclude regions with high LD including HLA, giving 1672 regions.</a:t>
            </a:r>
          </a:p>
          <a:p>
            <a:r>
              <a:rPr lang="en-GB" dirty="0"/>
              <a:t>Overlap regions with GWAS </a:t>
            </a:r>
            <a:r>
              <a:rPr lang="en-GB" dirty="0" err="1"/>
              <a:t>sumstats</a:t>
            </a:r>
            <a:r>
              <a:rPr lang="en-GB" dirty="0"/>
              <a:t> to 233 protein-region pairs.</a:t>
            </a:r>
          </a:p>
          <a:p>
            <a:r>
              <a:rPr lang="en-GB" dirty="0"/>
              <a:t>Obtain near-independent signals by PLINK and GCTA.</a:t>
            </a:r>
          </a:p>
          <a:p>
            <a:r>
              <a:rPr lang="en-GB" dirty="0"/>
              <a:t>Conduct downstream analysis: cis/trans classification and </a:t>
            </a:r>
            <a:r>
              <a:rPr lang="en-GB" dirty="0" err="1"/>
              <a:t>PhenoScanner</a:t>
            </a:r>
            <a:r>
              <a:rPr lang="en-GB" dirty="0"/>
              <a:t> annotation.</a:t>
            </a:r>
          </a:p>
        </p:txBody>
      </p:sp>
    </p:spTree>
    <p:extLst>
      <p:ext uri="{BB962C8B-B14F-4D97-AF65-F5344CB8AC3E}">
        <p14:creationId xmlns:p14="http://schemas.microsoft.com/office/powerpoint/2010/main" val="18945259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Results</a:t>
            </a:r>
          </a:p>
        </p:txBody>
      </p:sp>
      <p:sp>
        <p:nvSpPr>
          <p:cNvPr id="3" name="Content Placeholder 2"/>
          <p:cNvSpPr>
            <a:spLocks noGrp="1"/>
          </p:cNvSpPr>
          <p:nvPr>
            <p:ph idx="1"/>
          </p:nvPr>
        </p:nvSpPr>
        <p:spPr/>
        <p:txBody>
          <a:bodyPr>
            <a:normAutofit/>
          </a:bodyPr>
          <a:lstStyle/>
          <a:p>
            <a:r>
              <a:rPr lang="en-GB" dirty="0"/>
              <a:t>Manhattan, Q-Q, </a:t>
            </a:r>
            <a:r>
              <a:rPr lang="en-GB" dirty="0" err="1"/>
              <a:t>LocusZoom</a:t>
            </a:r>
            <a:r>
              <a:rPr lang="en-GB" dirty="0"/>
              <a:t> and </a:t>
            </a:r>
            <a:r>
              <a:rPr lang="en-GB"/>
              <a:t>forest plots.</a:t>
            </a:r>
            <a:endParaRPr lang="en-GB" dirty="0"/>
          </a:p>
          <a:p>
            <a:r>
              <a:rPr lang="en-GB" dirty="0"/>
              <a:t>Identification of near-independent signals with 1KG, UK10K+1KG (INTERVAL genotypes) and contrast with INTERVAL.</a:t>
            </a:r>
          </a:p>
          <a:p>
            <a:r>
              <a:rPr lang="en-GB" dirty="0"/>
              <a:t>cis/trans classification of signals.</a:t>
            </a:r>
          </a:p>
          <a:p>
            <a:r>
              <a:rPr lang="en-GB" dirty="0"/>
              <a:t>Replication of findings on OPG (Kwan et al. 2014) through </a:t>
            </a:r>
            <a:r>
              <a:rPr lang="en-GB" dirty="0" err="1"/>
              <a:t>PhenoScanner</a:t>
            </a:r>
            <a:r>
              <a:rPr lang="en-GB" dirty="0"/>
              <a:t>, initially v1.1 and later v2.</a:t>
            </a:r>
          </a:p>
        </p:txBody>
      </p:sp>
    </p:spTree>
    <p:extLst>
      <p:ext uri="{BB962C8B-B14F-4D97-AF65-F5344CB8AC3E}">
        <p14:creationId xmlns:p14="http://schemas.microsoft.com/office/powerpoint/2010/main" val="28405993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Annotation by </a:t>
            </a:r>
            <a:r>
              <a:rPr lang="en-GB" b="1" dirty="0" err="1"/>
              <a:t>PhenoScanner</a:t>
            </a:r>
            <a:endParaRPr lang="en-GB" b="1" dirty="0"/>
          </a:p>
        </p:txBody>
      </p:sp>
      <p:sp>
        <p:nvSpPr>
          <p:cNvPr id="3" name="Content Placeholder 2"/>
          <p:cNvSpPr>
            <a:spLocks noGrp="1"/>
          </p:cNvSpPr>
          <p:nvPr>
            <p:ph idx="1"/>
          </p:nvPr>
        </p:nvSpPr>
        <p:spPr/>
        <p:txBody>
          <a:bodyPr/>
          <a:lstStyle/>
          <a:p>
            <a:r>
              <a:rPr lang="en-GB" dirty="0" err="1"/>
              <a:t>PhenoScanner</a:t>
            </a:r>
            <a:r>
              <a:rPr lang="en-GB" dirty="0"/>
              <a:t> v1.1. </a:t>
            </a:r>
            <a:r>
              <a:rPr lang="en-GB"/>
              <a:t>esp. </a:t>
            </a:r>
            <a:r>
              <a:rPr lang="en-GB" dirty="0"/>
              <a:t>on OPG by Kwan et al. (2014).</a:t>
            </a:r>
          </a:p>
          <a:p>
            <a:r>
              <a:rPr lang="en-GB" dirty="0" err="1"/>
              <a:t>PhenoScanner</a:t>
            </a:r>
            <a:r>
              <a:rPr lang="en-GB" dirty="0"/>
              <a:t> v2 results for INF1 as a whole and by proteins.</a:t>
            </a:r>
          </a:p>
          <a:p>
            <a:r>
              <a:rPr lang="en-GB" dirty="0"/>
              <a:t>Additional results on IBD, </a:t>
            </a:r>
            <a:r>
              <a:rPr lang="en-GB" dirty="0" err="1"/>
              <a:t>rheumatiod</a:t>
            </a:r>
            <a:r>
              <a:rPr lang="en-GB" dirty="0"/>
              <a:t> arthritis.</a:t>
            </a:r>
          </a:p>
          <a:p>
            <a:endParaRPr lang="en-GB" dirty="0"/>
          </a:p>
        </p:txBody>
      </p:sp>
    </p:spTree>
    <p:extLst>
      <p:ext uri="{BB962C8B-B14F-4D97-AF65-F5344CB8AC3E}">
        <p14:creationId xmlns:p14="http://schemas.microsoft.com/office/powerpoint/2010/main" val="36109106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1" y="-17417"/>
            <a:ext cx="6470468" cy="6805454"/>
          </a:xfrm>
        </p:spPr>
      </p:pic>
      <p:pic>
        <p:nvPicPr>
          <p:cNvPr id="5" name="Content Placeholder 3"/>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6418217" y="0"/>
            <a:ext cx="5773784" cy="6858000"/>
          </a:xfrm>
          <a:prstGeom prst="rect">
            <a:avLst/>
          </a:prstGeom>
        </p:spPr>
      </p:pic>
      <p:sp>
        <p:nvSpPr>
          <p:cNvPr id="6" name="Title 1">
            <a:extLst>
              <a:ext uri="{FF2B5EF4-FFF2-40B4-BE49-F238E27FC236}">
                <a16:creationId xmlns:a16="http://schemas.microsoft.com/office/drawing/2014/main" id="{B3965497-BDD7-4A5C-BAD8-19997115AF61}"/>
              </a:ext>
            </a:extLst>
          </p:cNvPr>
          <p:cNvSpPr>
            <a:spLocks noGrp="1"/>
          </p:cNvSpPr>
          <p:nvPr>
            <p:ph type="title"/>
          </p:nvPr>
        </p:nvSpPr>
        <p:spPr>
          <a:xfrm>
            <a:off x="838200" y="365125"/>
            <a:ext cx="10515600" cy="1325563"/>
          </a:xfrm>
        </p:spPr>
        <p:txBody>
          <a:bodyPr/>
          <a:lstStyle/>
          <a:p>
            <a:pPr algn="ctr"/>
            <a:r>
              <a:rPr lang="en-GB" b="1" dirty="0"/>
              <a:t>Manhattan (L) and Q-Q plots (R) for OPG</a:t>
            </a:r>
          </a:p>
        </p:txBody>
      </p:sp>
    </p:spTree>
    <p:extLst>
      <p:ext uri="{BB962C8B-B14F-4D97-AF65-F5344CB8AC3E}">
        <p14:creationId xmlns:p14="http://schemas.microsoft.com/office/powerpoint/2010/main" val="1619791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Introduction</a:t>
            </a:r>
          </a:p>
        </p:txBody>
      </p:sp>
      <p:sp>
        <p:nvSpPr>
          <p:cNvPr id="3" name="Content Placeholder 2"/>
          <p:cNvSpPr>
            <a:spLocks noGrp="1"/>
          </p:cNvSpPr>
          <p:nvPr>
            <p:ph idx="1"/>
          </p:nvPr>
        </p:nvSpPr>
        <p:spPr/>
        <p:txBody>
          <a:bodyPr/>
          <a:lstStyle/>
          <a:p>
            <a:pPr>
              <a:spcBef>
                <a:spcPct val="0"/>
              </a:spcBef>
              <a:defRPr/>
            </a:pPr>
            <a:r>
              <a:rPr lang="en-US" altLang="en-US" dirty="0"/>
              <a:t>The vital role of inflammation is well-established in immune response and increasingly </a:t>
            </a:r>
            <a:r>
              <a:rPr lang="en-US" altLang="en-US" dirty="0" err="1"/>
              <a:t>recognised</a:t>
            </a:r>
            <a:r>
              <a:rPr lang="en-US" altLang="en-US" dirty="0"/>
              <a:t> in a range of pathological processes and diseases (</a:t>
            </a:r>
            <a:r>
              <a:rPr lang="en-US" altLang="en-US" dirty="0" err="1"/>
              <a:t>Genz</a:t>
            </a:r>
            <a:r>
              <a:rPr lang="en-US" altLang="en-US" dirty="0"/>
              <a:t> et al 2016, </a:t>
            </a:r>
            <a:r>
              <a:rPr lang="en-US" altLang="en-US" dirty="0" err="1"/>
              <a:t>Niewczas</a:t>
            </a:r>
            <a:r>
              <a:rPr lang="en-US" altLang="en-US" dirty="0"/>
              <a:t> et al. 2019).</a:t>
            </a:r>
            <a:endParaRPr lang="en-GB" altLang="en-US" dirty="0"/>
          </a:p>
          <a:p>
            <a:pPr>
              <a:spcBef>
                <a:spcPct val="0"/>
              </a:spcBef>
              <a:defRPr/>
            </a:pPr>
            <a:endParaRPr lang="en-GB" altLang="en-US" dirty="0"/>
          </a:p>
          <a:p>
            <a:pPr>
              <a:spcBef>
                <a:spcPct val="0"/>
              </a:spcBef>
              <a:defRPr/>
            </a:pPr>
            <a:r>
              <a:rPr lang="en-GB" altLang="en-US" dirty="0"/>
              <a:t>The </a:t>
            </a:r>
            <a:r>
              <a:rPr lang="en-GB" altLang="en-US" dirty="0" err="1"/>
              <a:t>Olink</a:t>
            </a:r>
            <a:r>
              <a:rPr lang="en-GB" altLang="en-US" dirty="0"/>
              <a:t>/inflammation proteins combined with genomic data offer great opportunities to investigate the underlying biology (Sun et al. 2018). We here conducted </a:t>
            </a:r>
            <a:r>
              <a:rPr lang="en-GB" altLang="en-US" dirty="0" err="1"/>
              <a:t>genomewide</a:t>
            </a:r>
            <a:r>
              <a:rPr lang="en-GB" altLang="en-US" dirty="0"/>
              <a:t> association meta-analysis on </a:t>
            </a:r>
            <a:r>
              <a:rPr lang="en-GB" altLang="en-US" dirty="0" err="1"/>
              <a:t>Olink</a:t>
            </a:r>
            <a:r>
              <a:rPr lang="en-GB" altLang="en-US" dirty="0"/>
              <a:t>/Inflammation proteins from 12 studies within the SCALLOP consortium.</a:t>
            </a:r>
            <a:endParaRPr lang="en-US" altLang="en-US" dirty="0"/>
          </a:p>
          <a:p>
            <a:endParaRPr lang="en-GB" dirty="0"/>
          </a:p>
        </p:txBody>
      </p:sp>
    </p:spTree>
    <p:extLst>
      <p:ext uri="{BB962C8B-B14F-4D97-AF65-F5344CB8AC3E}">
        <p14:creationId xmlns:p14="http://schemas.microsoft.com/office/powerpoint/2010/main" val="1575681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5497-BDD7-4A5C-BAD8-19997115AF61}"/>
              </a:ext>
            </a:extLst>
          </p:cNvPr>
          <p:cNvSpPr>
            <a:spLocks noGrp="1"/>
          </p:cNvSpPr>
          <p:nvPr>
            <p:ph type="title"/>
          </p:nvPr>
        </p:nvSpPr>
        <p:spPr/>
        <p:txBody>
          <a:bodyPr/>
          <a:lstStyle/>
          <a:p>
            <a:pPr algn="ctr"/>
            <a:r>
              <a:rPr lang="en-GB" b="1" dirty="0"/>
              <a:t>Regional plot (OPG, chr8)</a:t>
            </a:r>
          </a:p>
        </p:txBody>
      </p:sp>
      <p:pic>
        <p:nvPicPr>
          <p:cNvPr id="5" name="Content Placeholder 4">
            <a:extLst>
              <a:ext uri="{FF2B5EF4-FFF2-40B4-BE49-F238E27FC236}">
                <a16:creationId xmlns:a16="http://schemas.microsoft.com/office/drawing/2014/main" id="{22C0F854-B611-4CF3-B4DB-50BEACF53AEF}"/>
              </a:ext>
            </a:extLst>
          </p:cNvPr>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395728" y="1677620"/>
            <a:ext cx="7400543" cy="5180380"/>
          </a:xfrm>
        </p:spPr>
      </p:pic>
    </p:spTree>
    <p:extLst>
      <p:ext uri="{BB962C8B-B14F-4D97-AF65-F5344CB8AC3E}">
        <p14:creationId xmlns:p14="http://schemas.microsoft.com/office/powerpoint/2010/main" val="36236409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FFAF5-994F-4468-A1A8-B6A0B0A455DA}"/>
              </a:ext>
            </a:extLst>
          </p:cNvPr>
          <p:cNvSpPr>
            <a:spLocks noGrp="1"/>
          </p:cNvSpPr>
          <p:nvPr>
            <p:ph type="title"/>
          </p:nvPr>
        </p:nvSpPr>
        <p:spPr/>
        <p:txBody>
          <a:bodyPr/>
          <a:lstStyle/>
          <a:p>
            <a:pPr algn="ctr"/>
            <a:r>
              <a:rPr lang="en-GB" b="1" dirty="0"/>
              <a:t>Forest plot (OPG, chr8)</a:t>
            </a:r>
            <a:endParaRPr lang="en-GB" dirty="0"/>
          </a:p>
        </p:txBody>
      </p:sp>
      <p:pic>
        <p:nvPicPr>
          <p:cNvPr id="5" name="Content Placeholder 4">
            <a:extLst>
              <a:ext uri="{FF2B5EF4-FFF2-40B4-BE49-F238E27FC236}">
                <a16:creationId xmlns:a16="http://schemas.microsoft.com/office/drawing/2014/main" id="{A07A1DD0-660D-46F3-9343-08466C095A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7448" y="1323762"/>
            <a:ext cx="10149840" cy="5534238"/>
          </a:xfrm>
        </p:spPr>
      </p:pic>
    </p:spTree>
    <p:extLst>
      <p:ext uri="{BB962C8B-B14F-4D97-AF65-F5344CB8AC3E}">
        <p14:creationId xmlns:p14="http://schemas.microsoft.com/office/powerpoint/2010/main" val="23590809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819E8-8EB2-4497-862D-5FCFEF046FF5}"/>
              </a:ext>
            </a:extLst>
          </p:cNvPr>
          <p:cNvSpPr>
            <a:spLocks noGrp="1"/>
          </p:cNvSpPr>
          <p:nvPr>
            <p:ph type="title"/>
          </p:nvPr>
        </p:nvSpPr>
        <p:spPr/>
        <p:txBody>
          <a:bodyPr/>
          <a:lstStyle/>
          <a:p>
            <a:pPr algn="ctr"/>
            <a:r>
              <a:rPr lang="en-GB" b="1" dirty="0"/>
              <a:t>Forest plot (OPG, chr17)</a:t>
            </a:r>
            <a:endParaRPr lang="en-GB" dirty="0"/>
          </a:p>
        </p:txBody>
      </p:sp>
      <p:pic>
        <p:nvPicPr>
          <p:cNvPr id="5" name="Content Placeholder 4">
            <a:extLst>
              <a:ext uri="{FF2B5EF4-FFF2-40B4-BE49-F238E27FC236}">
                <a16:creationId xmlns:a16="http://schemas.microsoft.com/office/drawing/2014/main" id="{23B53529-B7FB-42CC-8A82-9505A02FB2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7136" y="1365504"/>
            <a:ext cx="10741152" cy="5432406"/>
          </a:xfrm>
        </p:spPr>
      </p:pic>
    </p:spTree>
    <p:extLst>
      <p:ext uri="{BB962C8B-B14F-4D97-AF65-F5344CB8AC3E}">
        <p14:creationId xmlns:p14="http://schemas.microsoft.com/office/powerpoint/2010/main" val="41075916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375 Signals</a:t>
            </a:r>
          </a:p>
        </p:txBody>
      </p:sp>
      <p:sp>
        <p:nvSpPr>
          <p:cNvPr id="3" name="Content Placeholder 2"/>
          <p:cNvSpPr>
            <a:spLocks noGrp="1"/>
          </p:cNvSpPr>
          <p:nvPr>
            <p:ph idx="1"/>
          </p:nvPr>
        </p:nvSpPr>
        <p:spPr>
          <a:xfrm>
            <a:off x="881745" y="1727275"/>
            <a:ext cx="5475512" cy="528245"/>
          </a:xfrm>
        </p:spPr>
        <p:txBody>
          <a:bodyPr>
            <a:normAutofit fontScale="85000" lnSpcReduction="10000"/>
          </a:bodyPr>
          <a:lstStyle/>
          <a:p>
            <a:r>
              <a:rPr lang="en-GB" altLang="en-US" dirty="0">
                <a:latin typeface="Arial" charset="0"/>
                <a:ea typeface="SimSun" pitchFamily="2" charset="-122"/>
              </a:rPr>
              <a:t>355 primary+20 secondary signals. </a:t>
            </a:r>
          </a:p>
          <a:p>
            <a:endParaRPr lang="en-GB" altLang="en-US" dirty="0">
              <a:latin typeface="Arial" charset="0"/>
              <a:ea typeface="SimSun" pitchFamily="2" charset="-122"/>
            </a:endParaRPr>
          </a:p>
          <a:p>
            <a:endParaRPr lang="en-GB" altLang="en-US" dirty="0">
              <a:latin typeface="Arial" charset="0"/>
              <a:ea typeface="SimSun" pitchFamily="2" charset="-122"/>
            </a:endParaRPr>
          </a:p>
        </p:txBody>
      </p:sp>
      <p:graphicFrame>
        <p:nvGraphicFramePr>
          <p:cNvPr id="5" name="Table 4"/>
          <p:cNvGraphicFramePr>
            <a:graphicFrameLocks noGrp="1"/>
          </p:cNvGraphicFramePr>
          <p:nvPr>
            <p:extLst>
              <p:ext uri="{D42A27DB-BD31-4B8C-83A1-F6EECF244321}">
                <p14:modId xmlns:p14="http://schemas.microsoft.com/office/powerpoint/2010/main" val="232334470"/>
              </p:ext>
            </p:extLst>
          </p:nvPr>
        </p:nvGraphicFramePr>
        <p:xfrm>
          <a:off x="838199" y="2463739"/>
          <a:ext cx="5927634" cy="2921920"/>
        </p:xfrm>
        <a:graphic>
          <a:graphicData uri="http://schemas.openxmlformats.org/drawingml/2006/table">
            <a:tbl>
              <a:tblPr firstRow="1" bandRow="1">
                <a:tableStyleId>{2D5ABB26-0587-4C30-8999-92F81FD0307C}</a:tableStyleId>
              </a:tblPr>
              <a:tblGrid>
                <a:gridCol w="1975878">
                  <a:extLst>
                    <a:ext uri="{9D8B030D-6E8A-4147-A177-3AD203B41FA5}">
                      <a16:colId xmlns:a16="http://schemas.microsoft.com/office/drawing/2014/main" val="4010703521"/>
                    </a:ext>
                  </a:extLst>
                </a:gridCol>
                <a:gridCol w="1975878">
                  <a:extLst>
                    <a:ext uri="{9D8B030D-6E8A-4147-A177-3AD203B41FA5}">
                      <a16:colId xmlns:a16="http://schemas.microsoft.com/office/drawing/2014/main" val="668118678"/>
                    </a:ext>
                  </a:extLst>
                </a:gridCol>
                <a:gridCol w="1975878">
                  <a:extLst>
                    <a:ext uri="{9D8B030D-6E8A-4147-A177-3AD203B41FA5}">
                      <a16:colId xmlns:a16="http://schemas.microsoft.com/office/drawing/2014/main" val="1203707115"/>
                    </a:ext>
                  </a:extLst>
                </a:gridCol>
              </a:tblGrid>
              <a:tr h="483235">
                <a:tc gridSpan="2">
                  <a:txBody>
                    <a:bodyPr/>
                    <a:lstStyle/>
                    <a:p>
                      <a:pPr algn="l"/>
                      <a:r>
                        <a:rPr lang="en-GB" sz="2800" dirty="0"/>
                        <a:t>Proteins</a:t>
                      </a:r>
                    </a:p>
                  </a:txBody>
                  <a:tcPr/>
                </a:tc>
                <a:tc hMerge="1">
                  <a:txBody>
                    <a:bodyPr/>
                    <a:lstStyle/>
                    <a:p>
                      <a:pPr algn="l"/>
                      <a:endParaRPr lang="en-GB" sz="2800" dirty="0"/>
                    </a:p>
                  </a:txBody>
                  <a:tcPr/>
                </a:tc>
                <a:tc>
                  <a:txBody>
                    <a:bodyPr/>
                    <a:lstStyle/>
                    <a:p>
                      <a:pPr algn="l"/>
                      <a:r>
                        <a:rPr lang="en-GB" sz="2800" dirty="0"/>
                        <a:t>Signals</a:t>
                      </a:r>
                    </a:p>
                  </a:txBody>
                  <a:tcPr/>
                </a:tc>
                <a:extLst>
                  <a:ext uri="{0D108BD9-81ED-4DB2-BD59-A6C34878D82A}">
                    <a16:rowId xmlns:a16="http://schemas.microsoft.com/office/drawing/2014/main" val="744821832"/>
                  </a:ext>
                </a:extLst>
              </a:tr>
              <a:tr h="885442">
                <a:tc gridSpan="2">
                  <a:txBody>
                    <a:bodyPr/>
                    <a:lstStyle/>
                    <a:p>
                      <a:pPr algn="l" fontAlgn="ctr"/>
                      <a:endParaRPr lang="en-GB" sz="2800" u="none" strike="noStrike" dirty="0">
                        <a:effectLst/>
                      </a:endParaRPr>
                    </a:p>
                    <a:p>
                      <a:pPr algn="l" fontAlgn="ctr"/>
                      <a:r>
                        <a:rPr lang="en-GB" sz="2800" u="none" strike="noStrike" dirty="0">
                          <a:effectLst/>
                        </a:rPr>
                        <a:t>only cis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12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18960322"/>
                  </a:ext>
                </a:extLst>
              </a:tr>
              <a:tr h="405064">
                <a:tc gridSpan="2">
                  <a:txBody>
                    <a:bodyPr/>
                    <a:lstStyle/>
                    <a:p>
                      <a:pPr algn="l" fontAlgn="ctr"/>
                      <a:r>
                        <a:rPr lang="en-GB" sz="2800" u="none" strike="noStrike" dirty="0">
                          <a:effectLst/>
                        </a:rPr>
                        <a:t>only trans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14</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76047872"/>
                  </a:ext>
                </a:extLst>
              </a:tr>
              <a:tr h="405064">
                <a:tc gridSpan="2">
                  <a:txBody>
                    <a:bodyPr/>
                    <a:lstStyle/>
                    <a:p>
                      <a:pPr algn="l" fontAlgn="ctr"/>
                      <a:r>
                        <a:rPr lang="en-GB" sz="2800" u="none" strike="noStrike" dirty="0">
                          <a:effectLst/>
                        </a:rPr>
                        <a:t>both cis and trans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43</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18346817"/>
                  </a:ext>
                </a:extLst>
              </a:tr>
              <a:tr h="474378">
                <a:tc gridSpan="2">
                  <a:txBody>
                    <a:bodyPr/>
                    <a:lstStyle/>
                    <a:p>
                      <a:pPr algn="l" fontAlgn="ctr"/>
                      <a:r>
                        <a:rPr lang="en-GB" sz="2800" u="none" strike="noStrike" dirty="0">
                          <a:effectLst/>
                        </a:rPr>
                        <a:t>no </a:t>
                      </a:r>
                      <a:r>
                        <a:rPr lang="en-GB" sz="2800" u="none" strike="noStrike" dirty="0" err="1">
                          <a:effectLst/>
                        </a:rPr>
                        <a:t>pQTL</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22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76273935"/>
                  </a:ext>
                </a:extLst>
              </a:tr>
              <a:tr h="163447">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61436141"/>
                  </a:ext>
                </a:extLst>
              </a:tr>
            </a:tbl>
          </a:graphicData>
        </a:graphic>
      </p:graphicFrame>
      <p:cxnSp>
        <p:nvCxnSpPr>
          <p:cNvPr id="7" name="Straight Connector 6"/>
          <p:cNvCxnSpPr/>
          <p:nvPr/>
        </p:nvCxnSpPr>
        <p:spPr>
          <a:xfrm flipV="1">
            <a:off x="838199" y="3210461"/>
            <a:ext cx="5927635" cy="8712"/>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838200" y="5385659"/>
            <a:ext cx="6154782" cy="1107996"/>
          </a:xfrm>
          <a:prstGeom prst="rect">
            <a:avLst/>
          </a:prstGeom>
        </p:spPr>
        <p:txBody>
          <a:bodyPr wrap="square">
            <a:spAutoFit/>
          </a:bodyPr>
          <a:lstStyle/>
          <a:p>
            <a:pPr marL="285750" indent="-285750">
              <a:buFont typeface="Arial" panose="020B0604020202020204" pitchFamily="34" charset="0"/>
              <a:buChar char="•"/>
            </a:pPr>
            <a:r>
              <a:rPr lang="en-GB" altLang="en-US" sz="2400" dirty="0">
                <a:latin typeface="Arial" charset="0"/>
                <a:ea typeface="SimSun" pitchFamily="2" charset="-122"/>
              </a:rPr>
              <a:t>220 cis/155 trans signals, excluding 35 signals from regions in high LD.</a:t>
            </a:r>
          </a:p>
          <a:p>
            <a:endParaRPr lang="en-GB"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814449" y="1501604"/>
            <a:ext cx="5351424" cy="5351424"/>
          </a:xfrm>
          <a:prstGeom prst="rect">
            <a:avLst/>
          </a:prstGeom>
        </p:spPr>
      </p:pic>
    </p:spTree>
    <p:extLst>
      <p:ext uri="{BB962C8B-B14F-4D97-AF65-F5344CB8AC3E}">
        <p14:creationId xmlns:p14="http://schemas.microsoft.com/office/powerpoint/2010/main" val="16288549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2662646" cy="1325563"/>
          </a:xfrm>
        </p:spPr>
        <p:txBody>
          <a:bodyPr/>
          <a:lstStyle/>
          <a:p>
            <a:pPr algn="ctr"/>
            <a:r>
              <a:rPr lang="el-GR" b="1" i="1" dirty="0"/>
              <a:t>λ</a:t>
            </a:r>
            <a:r>
              <a:rPr lang="en-GB" sz="2400" b="1" i="1" dirty="0"/>
              <a:t>GC</a:t>
            </a:r>
            <a:endParaRPr lang="en-GB" b="1" i="1" dirty="0"/>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16182" y="990600"/>
            <a:ext cx="10058400" cy="5867400"/>
          </a:xfrm>
          <a:prstGeom prst="rect">
            <a:avLst/>
          </a:prstGeom>
        </p:spPr>
      </p:pic>
    </p:spTree>
    <p:extLst>
      <p:ext uri="{BB962C8B-B14F-4D97-AF65-F5344CB8AC3E}">
        <p14:creationId xmlns:p14="http://schemas.microsoft.com/office/powerpoint/2010/main" val="25579644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Effect size ~ MAF (L) and b/</a:t>
            </a:r>
            <a:r>
              <a:rPr lang="en-GB" b="1" dirty="0" err="1"/>
              <a:t>bJ</a:t>
            </a:r>
            <a:r>
              <a:rPr lang="en-GB" b="1" dirty="0"/>
              <a:t> (R, r=0.93)</a:t>
            </a:r>
          </a:p>
        </p:txBody>
      </p:sp>
      <p:pic>
        <p:nvPicPr>
          <p:cNvPr id="5" name="Picture 4"/>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215745" y="1480455"/>
            <a:ext cx="5377544" cy="5377544"/>
          </a:xfrm>
          <a:prstGeom prst="rect">
            <a:avLst/>
          </a:prstGeom>
        </p:spPr>
      </p:pic>
      <p:pic>
        <p:nvPicPr>
          <p:cNvPr id="3" name="Picture 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598711" y="1480455"/>
            <a:ext cx="5377545" cy="5377545"/>
          </a:xfrm>
          <a:prstGeom prst="rect">
            <a:avLst/>
          </a:prstGeom>
        </p:spPr>
      </p:pic>
    </p:spTree>
    <p:extLst>
      <p:ext uri="{BB962C8B-B14F-4D97-AF65-F5344CB8AC3E}">
        <p14:creationId xmlns:p14="http://schemas.microsoft.com/office/powerpoint/2010/main" val="943263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Conclusion</a:t>
            </a:r>
          </a:p>
        </p:txBody>
      </p:sp>
      <p:sp>
        <p:nvSpPr>
          <p:cNvPr id="3" name="Content Placeholder 2"/>
          <p:cNvSpPr>
            <a:spLocks noGrp="1"/>
          </p:cNvSpPr>
          <p:nvPr>
            <p:ph idx="1"/>
          </p:nvPr>
        </p:nvSpPr>
        <p:spPr/>
        <p:txBody>
          <a:bodyPr>
            <a:normAutofit lnSpcReduction="10000"/>
          </a:bodyPr>
          <a:lstStyle/>
          <a:p>
            <a:r>
              <a:rPr lang="en-GB" altLang="en-US" dirty="0">
                <a:latin typeface="Arial" charset="0"/>
              </a:rPr>
              <a:t>The joint/conditional analysis took full advantage of the AILD blocks without the uncertainty in LD-window specification. The specific findings on OPG (and also TNFSF14, IL12B, not shown) were just examples that we would be able to replicate earlier work but on a greater scale. The findings will corroborate with related work on broad spectrum of proteins as reported in Sun et al. (2018) as well as findings related to inflammation on the </a:t>
            </a:r>
            <a:r>
              <a:rPr lang="en-GB" altLang="en-US" dirty="0" err="1">
                <a:latin typeface="Arial" charset="0"/>
              </a:rPr>
              <a:t>SomaScan</a:t>
            </a:r>
            <a:r>
              <a:rPr lang="en-GB" altLang="en-US" dirty="0">
                <a:latin typeface="Arial" charset="0"/>
              </a:rPr>
              <a:t> panel used (</a:t>
            </a:r>
            <a:r>
              <a:rPr lang="en-GB" altLang="en-US" dirty="0" err="1">
                <a:latin typeface="Arial" charset="0"/>
              </a:rPr>
              <a:t>Niewczas</a:t>
            </a:r>
            <a:r>
              <a:rPr lang="en-GB" altLang="en-US" dirty="0">
                <a:latin typeface="Arial" charset="0"/>
              </a:rPr>
              <a:t> et al. 2019). </a:t>
            </a:r>
          </a:p>
          <a:p>
            <a:r>
              <a:rPr lang="en-GB" altLang="en-US" dirty="0">
                <a:latin typeface="Arial" charset="0"/>
              </a:rPr>
              <a:t>The website https://jinghuazhao.github.io/INF/ provides information which will also facilitate analysis from other panels in the SCALLOP consortium. Other downstream analysis will be reported separately.</a:t>
            </a:r>
            <a:endParaRPr lang="en-GB" dirty="0">
              <a:ln w="0"/>
              <a:effectLst>
                <a:outerShdw blurRad="38100" dist="19050" dir="2700000" algn="tl" rotWithShape="0">
                  <a:schemeClr val="dk1">
                    <a:alpha val="40000"/>
                  </a:schemeClr>
                </a:outerShdw>
              </a:effectLst>
              <a:latin typeface="Verdana" charset="0"/>
            </a:endParaRPr>
          </a:p>
          <a:p>
            <a:endParaRPr lang="en-GB" dirty="0"/>
          </a:p>
        </p:txBody>
      </p:sp>
    </p:spTree>
    <p:extLst>
      <p:ext uri="{BB962C8B-B14F-4D97-AF65-F5344CB8AC3E}">
        <p14:creationId xmlns:p14="http://schemas.microsoft.com/office/powerpoint/2010/main" val="33470158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Outlook of the analysis</a:t>
            </a:r>
          </a:p>
        </p:txBody>
      </p:sp>
      <p:sp>
        <p:nvSpPr>
          <p:cNvPr id="3" name="Content Placeholder 2"/>
          <p:cNvSpPr>
            <a:spLocks noGrp="1"/>
          </p:cNvSpPr>
          <p:nvPr>
            <p:ph idx="1"/>
          </p:nvPr>
        </p:nvSpPr>
        <p:spPr/>
        <p:txBody>
          <a:bodyPr>
            <a:normAutofit fontScale="85000" lnSpcReduction="10000"/>
          </a:bodyPr>
          <a:lstStyle/>
          <a:p>
            <a:r>
              <a:rPr lang="en-GB" dirty="0"/>
              <a:t>Discovery, replication – INTERVAL, meta-analysis, NSPHS.</a:t>
            </a:r>
          </a:p>
          <a:p>
            <a:r>
              <a:rPr lang="en-GB" dirty="0"/>
              <a:t>Near-independent signals. PLINK –clump is based on p-value and r2 with more signals than GCTA –</a:t>
            </a:r>
            <a:r>
              <a:rPr lang="en-GB" dirty="0" err="1"/>
              <a:t>cojo</a:t>
            </a:r>
            <a:r>
              <a:rPr lang="en-GB" dirty="0"/>
              <a:t> analysis, both within AILD blocks with the same prospect for </a:t>
            </a:r>
            <a:r>
              <a:rPr lang="en-GB" dirty="0" err="1"/>
              <a:t>finemapping</a:t>
            </a:r>
            <a:r>
              <a:rPr lang="en-GB" dirty="0"/>
              <a:t> – PLINK, GCTA, </a:t>
            </a:r>
            <a:r>
              <a:rPr lang="en-GB" dirty="0" err="1"/>
              <a:t>finemap</a:t>
            </a:r>
            <a:r>
              <a:rPr lang="en-GB" dirty="0"/>
              <a:t>, and JAM, among others.</a:t>
            </a:r>
          </a:p>
          <a:p>
            <a:r>
              <a:rPr lang="en-GB" dirty="0"/>
              <a:t>Effect size/AF plot and in relation to power/winner’s curse – INTERVAL vs INF1.</a:t>
            </a:r>
          </a:p>
          <a:p>
            <a:r>
              <a:rPr lang="en-GB" dirty="0"/>
              <a:t>Additional information on genotyping and cohort characteristics needs to be requested for the paper.</a:t>
            </a:r>
          </a:p>
          <a:p>
            <a:r>
              <a:rPr lang="en-GB" dirty="0"/>
              <a:t>Further downstream analysis with </a:t>
            </a:r>
            <a:r>
              <a:rPr lang="en-GB" dirty="0" err="1"/>
              <a:t>PhenoScanner</a:t>
            </a:r>
            <a:r>
              <a:rPr lang="en-GB" dirty="0"/>
              <a:t>, </a:t>
            </a:r>
            <a:r>
              <a:rPr lang="en-GB" dirty="0" err="1"/>
              <a:t>ProGeM</a:t>
            </a:r>
            <a:r>
              <a:rPr lang="en-GB" dirty="0"/>
              <a:t>(?) and MR.</a:t>
            </a:r>
          </a:p>
          <a:p>
            <a:r>
              <a:rPr lang="en-GB" dirty="0"/>
              <a:t>Elementary summary statistics such as h2 from INTERVAL, with KORA relatively small for GCTA and possibly with INF1 for HESS. This was examined by Kwan et al. (2014) whose results on OPG were replicated from the analysis.</a:t>
            </a:r>
          </a:p>
        </p:txBody>
      </p:sp>
    </p:spTree>
    <p:extLst>
      <p:ext uri="{BB962C8B-B14F-4D97-AF65-F5344CB8AC3E}">
        <p14:creationId xmlns:p14="http://schemas.microsoft.com/office/powerpoint/2010/main" val="15969823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Additional aspects</a:t>
            </a:r>
            <a:endParaRPr lang="en-GB" b="1" dirty="0"/>
          </a:p>
        </p:txBody>
      </p:sp>
      <p:sp>
        <p:nvSpPr>
          <p:cNvPr id="3" name="Content Placeholder 2"/>
          <p:cNvSpPr>
            <a:spLocks noGrp="1"/>
          </p:cNvSpPr>
          <p:nvPr>
            <p:ph idx="1"/>
          </p:nvPr>
        </p:nvSpPr>
        <p:spPr/>
        <p:txBody>
          <a:bodyPr>
            <a:normAutofit/>
          </a:bodyPr>
          <a:lstStyle/>
          <a:p>
            <a:r>
              <a:rPr lang="en-US" dirty="0"/>
              <a:t>Between-cohort MAF-MAF plots.</a:t>
            </a:r>
          </a:p>
          <a:p>
            <a:r>
              <a:rPr lang="en-US" dirty="0"/>
              <a:t>P ~ N (for </a:t>
            </a:r>
            <a:r>
              <a:rPr lang="en-US" dirty="0" err="1"/>
              <a:t>finemapping</a:t>
            </a:r>
            <a:r>
              <a:rPr lang="en-US" dirty="0"/>
              <a:t>) and consistency, e.g. INTERVAL/STABILITY.</a:t>
            </a:r>
          </a:p>
          <a:p>
            <a:r>
              <a:rPr lang="en-US" dirty="0"/>
              <a:t>False negative for those in the CVD1 panel to </a:t>
            </a:r>
            <a:r>
              <a:rPr lang="en-US" dirty="0" err="1"/>
              <a:t>PhenoScanner</a:t>
            </a:r>
            <a:r>
              <a:rPr lang="en-US" dirty="0"/>
              <a:t>.</a:t>
            </a:r>
          </a:p>
          <a:p>
            <a:r>
              <a:rPr lang="en-US" dirty="0"/>
              <a:t>Chr19. NLRP12 from INTERVAL.</a:t>
            </a:r>
          </a:p>
          <a:p>
            <a:r>
              <a:rPr lang="en-US" dirty="0"/>
              <a:t>Total # signals relative to other panels.</a:t>
            </a:r>
          </a:p>
        </p:txBody>
      </p:sp>
    </p:spTree>
    <p:extLst>
      <p:ext uri="{BB962C8B-B14F-4D97-AF65-F5344CB8AC3E}">
        <p14:creationId xmlns:p14="http://schemas.microsoft.com/office/powerpoint/2010/main" val="35930784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References</a:t>
            </a:r>
          </a:p>
        </p:txBody>
      </p:sp>
      <p:sp>
        <p:nvSpPr>
          <p:cNvPr id="3" name="Content Placeholder 2"/>
          <p:cNvSpPr>
            <a:spLocks noGrp="1"/>
          </p:cNvSpPr>
          <p:nvPr>
            <p:ph idx="1"/>
          </p:nvPr>
        </p:nvSpPr>
        <p:spPr/>
        <p:txBody>
          <a:bodyPr>
            <a:normAutofit fontScale="85000" lnSpcReduction="20000"/>
          </a:bodyPr>
          <a:lstStyle/>
          <a:p>
            <a:pPr>
              <a:spcBef>
                <a:spcPct val="50000"/>
              </a:spcBef>
              <a:defRPr/>
            </a:pPr>
            <a:r>
              <a:rPr lang="en-GB" altLang="en-US" dirty="0"/>
              <a:t>Ganz P, et al. (2016). Development and risk score for based risk score for cardiovascular outcomes among patients with stable coronary heart disease. </a:t>
            </a:r>
            <a:r>
              <a:rPr lang="en-GB" altLang="en-US" i="1" dirty="0"/>
              <a:t>JAMA 315:2532-41</a:t>
            </a:r>
            <a:endParaRPr lang="en-GB" altLang="en-US" dirty="0"/>
          </a:p>
          <a:p>
            <a:pPr>
              <a:spcBef>
                <a:spcPct val="50000"/>
              </a:spcBef>
              <a:defRPr/>
            </a:pPr>
            <a:r>
              <a:rPr lang="en-GB" altLang="en-US" dirty="0"/>
              <a:t>Kwan JSH, et al. (2014). Meta-analysis of genome-wide association studies identifies two loci associated with circulating </a:t>
            </a:r>
            <a:r>
              <a:rPr lang="en-GB" altLang="en-US" dirty="0" err="1"/>
              <a:t>osteoprotegerin</a:t>
            </a:r>
            <a:r>
              <a:rPr lang="en-GB" altLang="en-US" dirty="0"/>
              <a:t> levels. </a:t>
            </a:r>
            <a:r>
              <a:rPr lang="en-GB" altLang="en-US" i="1" dirty="0"/>
              <a:t>Hum </a:t>
            </a:r>
            <a:r>
              <a:rPr lang="en-GB" altLang="en-US" i="1" dirty="0" err="1"/>
              <a:t>Mol</a:t>
            </a:r>
            <a:r>
              <a:rPr lang="en-GB" altLang="en-US" i="1" dirty="0"/>
              <a:t> Genet</a:t>
            </a:r>
            <a:r>
              <a:rPr lang="en-GB" altLang="en-US" dirty="0"/>
              <a:t> 23(24): 6684—93.</a:t>
            </a:r>
          </a:p>
          <a:p>
            <a:pPr>
              <a:spcBef>
                <a:spcPct val="50000"/>
              </a:spcBef>
              <a:defRPr/>
            </a:pPr>
            <a:r>
              <a:rPr lang="en-GB" altLang="en-US" dirty="0" err="1"/>
              <a:t>Niewczas</a:t>
            </a:r>
            <a:r>
              <a:rPr lang="en-GB" altLang="en-US" dirty="0"/>
              <a:t> MA, et al. (2019). A signature of circulating inflammatory proteins and development of end-stage renal disease in diabetes. </a:t>
            </a:r>
            <a:r>
              <a:rPr lang="en-GB" altLang="en-US" i="1" dirty="0"/>
              <a:t>Nat Med https://doi.org/10.1038/s41591-019-0415-5</a:t>
            </a:r>
            <a:endParaRPr lang="en-GB" altLang="en-US" dirty="0"/>
          </a:p>
          <a:p>
            <a:pPr>
              <a:spcBef>
                <a:spcPct val="50000"/>
              </a:spcBef>
              <a:defRPr/>
            </a:pPr>
            <a:r>
              <a:rPr lang="en-GB" altLang="en-US" dirty="0"/>
              <a:t>Sun B, et al (2018). Genomic atlas of human plasma </a:t>
            </a:r>
            <a:r>
              <a:rPr lang="en-GB" altLang="en-US" dirty="0" err="1"/>
              <a:t>proteme</a:t>
            </a:r>
            <a:r>
              <a:rPr lang="en-GB" altLang="en-US" dirty="0"/>
              <a:t>. </a:t>
            </a:r>
            <a:r>
              <a:rPr lang="en-GB" altLang="en-US" i="1" dirty="0"/>
              <a:t>Nature</a:t>
            </a:r>
            <a:r>
              <a:rPr lang="en-GB" altLang="en-US" dirty="0"/>
              <a:t> 558: 73-9.</a:t>
            </a:r>
            <a:r>
              <a:rPr lang="en-GB" altLang="en-US" sz="2400" dirty="0"/>
              <a:t> </a:t>
            </a:r>
          </a:p>
          <a:p>
            <a:r>
              <a:rPr lang="en-GB" dirty="0" err="1"/>
              <a:t>Yengo</a:t>
            </a:r>
            <a:r>
              <a:rPr lang="en-GB" dirty="0"/>
              <a:t> L, et al. (2018). Meta-analysis of genome-wide association studies for height and body mass index in ∼700 000 individuals of European ancestry. </a:t>
            </a:r>
            <a:r>
              <a:rPr lang="en-GB" i="1" dirty="0"/>
              <a:t>Hum </a:t>
            </a:r>
            <a:r>
              <a:rPr lang="en-GB" i="1" dirty="0" err="1"/>
              <a:t>Mol</a:t>
            </a:r>
            <a:r>
              <a:rPr lang="en-GB" i="1" dirty="0"/>
              <a:t> Genet </a:t>
            </a:r>
            <a:r>
              <a:rPr lang="en-GB" dirty="0"/>
              <a:t>27:3641–3649</a:t>
            </a:r>
            <a:endParaRPr lang="en-GB" altLang="en-US" sz="2400" dirty="0"/>
          </a:p>
          <a:p>
            <a:pPr>
              <a:spcBef>
                <a:spcPct val="50000"/>
              </a:spcBef>
              <a:buFontTx/>
              <a:buAutoNum type="arabicPeriod"/>
              <a:defRPr/>
            </a:pPr>
            <a:endParaRPr lang="en-GB" altLang="en-US" sz="1400" dirty="0">
              <a:solidFill>
                <a:schemeClr val="bg1"/>
              </a:solidFill>
            </a:endParaRPr>
          </a:p>
          <a:p>
            <a:endParaRPr lang="en-GB" dirty="0"/>
          </a:p>
        </p:txBody>
      </p:sp>
    </p:spTree>
    <p:extLst>
      <p:ext uri="{BB962C8B-B14F-4D97-AF65-F5344CB8AC3E}">
        <p14:creationId xmlns:p14="http://schemas.microsoft.com/office/powerpoint/2010/main" val="14251111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9492" y="-34832"/>
            <a:ext cx="10515600" cy="879566"/>
          </a:xfrm>
        </p:spPr>
        <p:txBody>
          <a:bodyPr/>
          <a:lstStyle/>
          <a:p>
            <a:pPr algn="ctr"/>
            <a:r>
              <a:rPr lang="en-GB" b="1" dirty="0"/>
              <a:t>Study information</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261831115"/>
              </p:ext>
            </p:extLst>
          </p:nvPr>
        </p:nvGraphicFramePr>
        <p:xfrm>
          <a:off x="1384664" y="845899"/>
          <a:ext cx="9274630" cy="5898888"/>
        </p:xfrm>
        <a:graphic>
          <a:graphicData uri="http://schemas.openxmlformats.org/drawingml/2006/table">
            <a:tbl>
              <a:tblPr firstRow="1" bandRow="1">
                <a:tableStyleId>{5C22544A-7EE6-4342-B048-85BDC9FD1C3A}</a:tableStyleId>
              </a:tblPr>
              <a:tblGrid>
                <a:gridCol w="3196046">
                  <a:extLst>
                    <a:ext uri="{9D8B030D-6E8A-4147-A177-3AD203B41FA5}">
                      <a16:colId xmlns:a16="http://schemas.microsoft.com/office/drawing/2014/main" val="8756346"/>
                    </a:ext>
                  </a:extLst>
                </a:gridCol>
                <a:gridCol w="4084321">
                  <a:extLst>
                    <a:ext uri="{9D8B030D-6E8A-4147-A177-3AD203B41FA5}">
                      <a16:colId xmlns:a16="http://schemas.microsoft.com/office/drawing/2014/main" val="2289324825"/>
                    </a:ext>
                  </a:extLst>
                </a:gridCol>
                <a:gridCol w="1994263">
                  <a:extLst>
                    <a:ext uri="{9D8B030D-6E8A-4147-A177-3AD203B41FA5}">
                      <a16:colId xmlns:a16="http://schemas.microsoft.com/office/drawing/2014/main" val="14541980"/>
                    </a:ext>
                  </a:extLst>
                </a:gridCol>
              </a:tblGrid>
              <a:tr h="358237">
                <a:tc>
                  <a:txBody>
                    <a:bodyPr/>
                    <a:lstStyle/>
                    <a:p>
                      <a:pPr algn="l" fontAlgn="b"/>
                      <a:r>
                        <a:rPr lang="en-GB" sz="2400" u="none" strike="noStrike" dirty="0">
                          <a:effectLst/>
                        </a:rPr>
                        <a:t>Name</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Design</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N</a:t>
                      </a:r>
                      <a:endParaRPr lang="en-GB" sz="2400" b="1"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0657034"/>
                  </a:ext>
                </a:extLst>
              </a:tr>
              <a:tr h="358237">
                <a:tc>
                  <a:txBody>
                    <a:bodyPr/>
                    <a:lstStyle/>
                    <a:p>
                      <a:pPr algn="l" fontAlgn="ctr"/>
                      <a:r>
                        <a:rPr lang="en-GB" sz="2400" u="none" strike="noStrike" dirty="0">
                          <a:effectLst/>
                        </a:rPr>
                        <a:t>NSPHS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Sweden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866</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639973985"/>
                  </a:ext>
                </a:extLst>
              </a:tr>
              <a:tr h="358237">
                <a:tc>
                  <a:txBody>
                    <a:bodyPr/>
                    <a:lstStyle/>
                    <a:p>
                      <a:pPr algn="l" fontAlgn="ctr"/>
                      <a:r>
                        <a:rPr lang="en-GB" sz="2400" u="none" strike="noStrike" dirty="0" err="1">
                          <a:effectLst/>
                        </a:rPr>
                        <a:t>MadCam</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rheumatoid</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185</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97163205"/>
                  </a:ext>
                </a:extLst>
              </a:tr>
              <a:tr h="358237">
                <a:tc>
                  <a:txBody>
                    <a:bodyPr/>
                    <a:lstStyle/>
                    <a:p>
                      <a:pPr algn="l" fontAlgn="ctr"/>
                      <a:r>
                        <a:rPr lang="en-GB" sz="2400" u="none" strike="noStrike" dirty="0">
                          <a:effectLst/>
                        </a:rPr>
                        <a:t>STABILITY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atherosclerosis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2951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91240656"/>
                  </a:ext>
                </a:extLst>
              </a:tr>
              <a:tr h="358237">
                <a:tc>
                  <a:txBody>
                    <a:bodyPr/>
                    <a:lstStyle/>
                    <a:p>
                      <a:pPr algn="l" fontAlgn="ctr"/>
                      <a:r>
                        <a:rPr lang="en-GB" sz="2400" u="none" strike="noStrike" dirty="0">
                          <a:effectLst/>
                        </a:rPr>
                        <a:t>STANLEY swe6</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300</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06787886"/>
                  </a:ext>
                </a:extLst>
              </a:tr>
              <a:tr h="358237">
                <a:tc>
                  <a:txBody>
                    <a:bodyPr/>
                    <a:lstStyle/>
                    <a:p>
                      <a:pPr algn="l" fontAlgn="ctr"/>
                      <a:r>
                        <a:rPr lang="en-GB" sz="2400" u="none" strike="noStrike">
                          <a:effectLst/>
                        </a:rPr>
                        <a:t>STANLEY lah1</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344</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5386432"/>
                  </a:ext>
                </a:extLst>
              </a:tr>
              <a:tr h="358237">
                <a:tc>
                  <a:txBody>
                    <a:bodyPr/>
                    <a:lstStyle/>
                    <a:p>
                      <a:pPr algn="l" fontAlgn="ctr"/>
                      <a:r>
                        <a:rPr lang="en-GB" sz="2400" u="none" strike="noStrike" dirty="0" err="1">
                          <a:effectLst/>
                        </a:rPr>
                        <a:t>BioFinder</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dementia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1496</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3648753"/>
                  </a:ext>
                </a:extLst>
              </a:tr>
              <a:tr h="709164">
                <a:tc>
                  <a:txBody>
                    <a:bodyPr/>
                    <a:lstStyle/>
                    <a:p>
                      <a:pPr algn="l" fontAlgn="ctr"/>
                      <a:r>
                        <a:rPr lang="en-GB" sz="2400" u="none" strike="noStrike" dirty="0">
                          <a:effectLst/>
                        </a:rPr>
                        <a:t>RECOMBINE</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rheumatoid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860</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98039470"/>
                  </a:ext>
                </a:extLst>
              </a:tr>
              <a:tr h="709164">
                <a:tc>
                  <a:txBody>
                    <a:bodyPr/>
                    <a:lstStyle/>
                    <a:p>
                      <a:pPr algn="l" fontAlgn="ctr"/>
                      <a:r>
                        <a:rPr lang="en-GB" sz="2400" u="none" strike="noStrike">
                          <a:effectLst/>
                        </a:rPr>
                        <a:t>Estonian Biobank</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Estonia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487</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51266887"/>
                  </a:ext>
                </a:extLst>
              </a:tr>
              <a:tr h="358237">
                <a:tc>
                  <a:txBody>
                    <a:bodyPr/>
                    <a:lstStyle/>
                    <a:p>
                      <a:pPr algn="l" fontAlgn="ctr"/>
                      <a:r>
                        <a:rPr lang="en-GB" sz="2400" u="none" strike="noStrike">
                          <a:effectLst/>
                        </a:rPr>
                        <a:t>INTERVAL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blood donors England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4902</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6051051"/>
                  </a:ext>
                </a:extLst>
              </a:tr>
              <a:tr h="358237">
                <a:tc>
                  <a:txBody>
                    <a:bodyPr/>
                    <a:lstStyle/>
                    <a:p>
                      <a:pPr algn="l" fontAlgn="ctr"/>
                      <a:r>
                        <a:rPr lang="en-GB" sz="2400" u="none" strike="noStrike">
                          <a:effectLst/>
                        </a:rPr>
                        <a:t>KORA F4</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Germany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1064</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43972382"/>
                  </a:ext>
                </a:extLst>
              </a:tr>
              <a:tr h="358237">
                <a:tc>
                  <a:txBody>
                    <a:bodyPr/>
                    <a:lstStyle/>
                    <a:p>
                      <a:pPr algn="l" fontAlgn="ctr"/>
                      <a:r>
                        <a:rPr lang="en-GB" sz="2400" u="none" strike="noStrike">
                          <a:effectLst/>
                        </a:rPr>
                        <a:t>ORCADES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Orkney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981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54562012"/>
                  </a:ext>
                </a:extLst>
              </a:tr>
              <a:tr h="358237">
                <a:tc>
                  <a:txBody>
                    <a:bodyPr/>
                    <a:lstStyle/>
                    <a:p>
                      <a:pPr algn="l" fontAlgn="ctr"/>
                      <a:r>
                        <a:rPr lang="en-GB" sz="2400" u="none" strike="noStrike">
                          <a:effectLst/>
                        </a:rPr>
                        <a:t>VIS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Croatia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899</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18708248"/>
                  </a:ext>
                </a:extLst>
              </a:tr>
              <a:tr h="358237">
                <a:tc>
                  <a:txBody>
                    <a:bodyPr/>
                    <a:lstStyle/>
                    <a:p>
                      <a:pPr algn="l" fontAlgn="ctr"/>
                      <a:r>
                        <a:rPr lang="en-GB" sz="2400" u="none" strike="noStrike">
                          <a:effectLst/>
                        </a:rPr>
                        <a:t>Total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15335</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176863419"/>
                  </a:ext>
                </a:extLst>
              </a:tr>
            </a:tbl>
          </a:graphicData>
        </a:graphic>
      </p:graphicFrame>
    </p:spTree>
    <p:extLst>
      <p:ext uri="{BB962C8B-B14F-4D97-AF65-F5344CB8AC3E}">
        <p14:creationId xmlns:p14="http://schemas.microsoft.com/office/powerpoint/2010/main" val="19956741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Acknowledgements</a:t>
            </a:r>
          </a:p>
        </p:txBody>
      </p:sp>
      <p:sp>
        <p:nvSpPr>
          <p:cNvPr id="3" name="Content Placeholder 2"/>
          <p:cNvSpPr>
            <a:spLocks noGrp="1"/>
          </p:cNvSpPr>
          <p:nvPr>
            <p:ph idx="1"/>
          </p:nvPr>
        </p:nvSpPr>
        <p:spPr/>
        <p:txBody>
          <a:bodyPr/>
          <a:lstStyle/>
          <a:p>
            <a:r>
              <a:rPr lang="en-GB" b="1" dirty="0"/>
              <a:t>CEU</a:t>
            </a:r>
            <a:r>
              <a:rPr lang="en-GB" dirty="0"/>
              <a:t>. Adam, Jimmy, Bram.</a:t>
            </a:r>
          </a:p>
          <a:p>
            <a:r>
              <a:rPr lang="en-GB" b="1" dirty="0"/>
              <a:t>SCALLOP</a:t>
            </a:r>
            <a:r>
              <a:rPr lang="en-GB" dirty="0"/>
              <a:t>. IT and TRYGGVE, Lasse, Anders.</a:t>
            </a:r>
          </a:p>
          <a:p>
            <a:endParaRPr lang="en-GB" dirty="0"/>
          </a:p>
        </p:txBody>
      </p:sp>
    </p:spTree>
    <p:extLst>
      <p:ext uri="{BB962C8B-B14F-4D97-AF65-F5344CB8AC3E}">
        <p14:creationId xmlns:p14="http://schemas.microsoft.com/office/powerpoint/2010/main" val="42814729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Landmarks</a:t>
            </a:r>
          </a:p>
        </p:txBody>
      </p:sp>
      <p:sp>
        <p:nvSpPr>
          <p:cNvPr id="3" name="Content Placeholder 2"/>
          <p:cNvSpPr>
            <a:spLocks noGrp="1"/>
          </p:cNvSpPr>
          <p:nvPr>
            <p:ph idx="1"/>
          </p:nvPr>
        </p:nvSpPr>
        <p:spPr/>
        <p:txBody>
          <a:bodyPr/>
          <a:lstStyle/>
          <a:p>
            <a:r>
              <a:rPr lang="en-GB" dirty="0"/>
              <a:t>14/5/19 – AILD results including </a:t>
            </a:r>
            <a:r>
              <a:rPr lang="en-GB" dirty="0" err="1"/>
              <a:t>PhenoScanner</a:t>
            </a:r>
            <a:r>
              <a:rPr lang="en-GB" dirty="0"/>
              <a:t> v2.</a:t>
            </a:r>
          </a:p>
          <a:p>
            <a:r>
              <a:rPr lang="en-GB" dirty="0"/>
              <a:t>9/5/19 – BHF poster.</a:t>
            </a:r>
          </a:p>
          <a:p>
            <a:r>
              <a:rPr lang="en-GB" dirty="0"/>
              <a:t>27/3/19 – cross-reference with INTERVAL on INTERVAL genotype data, which showed great similarity with INF1, esp. w.r.t. cis signals.</a:t>
            </a:r>
          </a:p>
          <a:p>
            <a:r>
              <a:rPr lang="en-GB" dirty="0"/>
              <a:t>8/3/19 – Recognition of MAF </a:t>
            </a:r>
            <a:r>
              <a:rPr lang="en-GB" dirty="0" err="1"/>
              <a:t>cutoff</a:t>
            </a:r>
            <a:r>
              <a:rPr lang="en-GB" dirty="0"/>
              <a:t> on </a:t>
            </a:r>
            <a:r>
              <a:rPr lang="en-GB" dirty="0" err="1"/>
              <a:t>IFN.gamma</a:t>
            </a:r>
            <a:r>
              <a:rPr lang="en-GB" dirty="0"/>
              <a:t>, IL.22.RA1, TSLP.</a:t>
            </a:r>
          </a:p>
          <a:p>
            <a:r>
              <a:rPr lang="en-GB" dirty="0"/>
              <a:t>29/11/18 – 22 proteins with busy Manhattan plots.</a:t>
            </a:r>
          </a:p>
        </p:txBody>
      </p:sp>
    </p:spTree>
    <p:extLst>
      <p:ext uri="{BB962C8B-B14F-4D97-AF65-F5344CB8AC3E}">
        <p14:creationId xmlns:p14="http://schemas.microsoft.com/office/powerpoint/2010/main" val="3032432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err="1"/>
              <a:t>Olink</a:t>
            </a:r>
            <a:r>
              <a:rPr lang="en-GB" b="1" dirty="0"/>
              <a:t> Proximity Extension Assay (PEA)</a:t>
            </a:r>
            <a:br>
              <a:rPr lang="en-GB" b="1" dirty="0"/>
            </a:br>
            <a:r>
              <a:rPr lang="en-GB" b="1" dirty="0"/>
              <a:t>technology</a:t>
            </a:r>
          </a:p>
        </p:txBody>
      </p:sp>
      <p:sp>
        <p:nvSpPr>
          <p:cNvPr id="3" name="Content Placeholder 2"/>
          <p:cNvSpPr>
            <a:spLocks noGrp="1"/>
          </p:cNvSpPr>
          <p:nvPr>
            <p:ph idx="1"/>
          </p:nvPr>
        </p:nvSpPr>
        <p:spPr/>
        <p:txBody>
          <a:bodyPr/>
          <a:lstStyle/>
          <a:p>
            <a:r>
              <a:rPr lang="en-GB" dirty="0"/>
              <a:t>Multiplex immunoassays that measure 92 proteins across 96 samples simultaneously using only one microliter of serum, plasma, etc.</a:t>
            </a:r>
          </a:p>
          <a:p>
            <a:r>
              <a:rPr lang="en-GB" dirty="0"/>
              <a:t>A pair of oligonucleotide-label(l)</a:t>
            </a:r>
            <a:r>
              <a:rPr lang="en-GB" dirty="0" err="1"/>
              <a:t>ed</a:t>
            </a:r>
            <a:r>
              <a:rPr lang="en-GB" dirty="0"/>
              <a:t> antibodies (“probes”) are allowed to pair-wise bind to the target protein present in the sample in a homogeneous assay, with no need for washing. When the two probes are in close proximity, a new PCR target sequence is formed by a proximity-dependent DNA polymerization event. The resulting sequence is subsequently detected and quantified using standard real-time PCR.</a:t>
            </a:r>
          </a:p>
          <a:p>
            <a:pPr marL="0" indent="0">
              <a:buNone/>
            </a:pPr>
            <a:r>
              <a:rPr lang="en-GB" i="1" dirty="0"/>
              <a:t>from https://www.olink.com/data-you-can-trust/technology/</a:t>
            </a:r>
          </a:p>
        </p:txBody>
      </p:sp>
    </p:spTree>
    <p:extLst>
      <p:ext uri="{BB962C8B-B14F-4D97-AF65-F5344CB8AC3E}">
        <p14:creationId xmlns:p14="http://schemas.microsoft.com/office/powerpoint/2010/main" val="6851934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Statistical analysis</a:t>
            </a:r>
          </a:p>
        </p:txBody>
      </p:sp>
      <p:sp>
        <p:nvSpPr>
          <p:cNvPr id="3" name="Content Placeholder 2"/>
          <p:cNvSpPr>
            <a:spLocks noGrp="1"/>
          </p:cNvSpPr>
          <p:nvPr>
            <p:ph idx="1"/>
          </p:nvPr>
        </p:nvSpPr>
        <p:spPr/>
        <p:txBody>
          <a:bodyPr>
            <a:normAutofit fontScale="92500" lnSpcReduction="20000"/>
          </a:bodyPr>
          <a:lstStyle/>
          <a:p>
            <a:r>
              <a:rPr lang="en-GB" altLang="en-US" b="1" dirty="0">
                <a:latin typeface="Arial" charset="0"/>
              </a:rPr>
              <a:t>Proteins</a:t>
            </a:r>
            <a:r>
              <a:rPr lang="en-GB" altLang="en-US" dirty="0">
                <a:latin typeface="Arial" charset="0"/>
              </a:rPr>
              <a:t>. inverse normal transformed </a:t>
            </a:r>
            <a:r>
              <a:rPr lang="en-GB" altLang="en-US" dirty="0" err="1">
                <a:latin typeface="Arial" charset="0"/>
              </a:rPr>
              <a:t>Olink</a:t>
            </a:r>
            <a:r>
              <a:rPr lang="en-GB" altLang="en-US" dirty="0">
                <a:latin typeface="Arial" charset="0"/>
              </a:rPr>
              <a:t>/inflammation.</a:t>
            </a:r>
          </a:p>
          <a:p>
            <a:r>
              <a:rPr lang="en-GB" altLang="en-US" b="1" dirty="0">
                <a:latin typeface="Arial" charset="0"/>
              </a:rPr>
              <a:t>Genotypes</a:t>
            </a:r>
            <a:r>
              <a:rPr lang="en-GB" altLang="en-US" dirty="0">
                <a:latin typeface="Arial" charset="0"/>
              </a:rPr>
              <a:t>. 1000Genomes, HRC or UK10K+1000Genomes imputed genotypes. </a:t>
            </a:r>
          </a:p>
          <a:p>
            <a:r>
              <a:rPr lang="en-GB" altLang="en-US" b="1" dirty="0">
                <a:latin typeface="Arial" charset="0"/>
              </a:rPr>
              <a:t>Model</a:t>
            </a:r>
            <a:r>
              <a:rPr lang="en-GB" altLang="en-US" dirty="0">
                <a:latin typeface="Arial" charset="0"/>
              </a:rPr>
              <a:t>. Additive genetic model with adjustment for sex, age, principal components and/or cohort-specific covariates. </a:t>
            </a:r>
          </a:p>
          <a:p>
            <a:r>
              <a:rPr lang="en-GB" altLang="en-US" b="1" dirty="0">
                <a:latin typeface="Arial" charset="0"/>
              </a:rPr>
              <a:t>Meta-analysis</a:t>
            </a:r>
            <a:r>
              <a:rPr lang="en-GB" altLang="en-US" dirty="0">
                <a:latin typeface="Arial" charset="0"/>
              </a:rPr>
              <a:t>. Per-</a:t>
            </a:r>
            <a:r>
              <a:rPr lang="en-GB" altLang="en-US" dirty="0">
                <a:latin typeface="Arial" charset="0"/>
                <a:ea typeface="SimSun" pitchFamily="2" charset="-122"/>
              </a:rPr>
              <a:t>SNP meta-analysis on effect sizes through METAL.</a:t>
            </a:r>
          </a:p>
          <a:p>
            <a:r>
              <a:rPr lang="en-GB" altLang="en-US" b="1" dirty="0">
                <a:latin typeface="Arial" charset="0"/>
                <a:ea typeface="SimSun" pitchFamily="2" charset="-122"/>
              </a:rPr>
              <a:t>Independent signals. </a:t>
            </a:r>
            <a:r>
              <a:rPr lang="en-GB" altLang="en-US" dirty="0">
                <a:latin typeface="Arial" charset="0"/>
                <a:ea typeface="SimSun" pitchFamily="2" charset="-122"/>
              </a:rPr>
              <a:t>PLINK clumping and joint/conditional analysis with GCTA. 1. Both 1000Genomes and individual level genotype data from INTERVAL were used as LD reference panels; 2. Both </a:t>
            </a:r>
            <a:r>
              <a:rPr lang="en-GB" altLang="en-US" dirty="0" err="1">
                <a:latin typeface="Arial" charset="0"/>
                <a:ea typeface="SimSun" pitchFamily="2" charset="-122"/>
              </a:rPr>
              <a:t>Genomewide</a:t>
            </a:r>
            <a:r>
              <a:rPr lang="en-GB" altLang="en-US" dirty="0">
                <a:latin typeface="Arial" charset="0"/>
                <a:ea typeface="SimSun" pitchFamily="2" charset="-122"/>
              </a:rPr>
              <a:t> and by approximately independent LD (AILD) blocks; 3. </a:t>
            </a:r>
            <a:r>
              <a:rPr lang="en-GB" altLang="en-US" dirty="0" err="1">
                <a:latin typeface="Arial" charset="0"/>
                <a:ea typeface="SimSun" pitchFamily="2" charset="-122"/>
              </a:rPr>
              <a:t>Bonferroni</a:t>
            </a:r>
            <a:r>
              <a:rPr lang="en-GB" altLang="en-US" dirty="0">
                <a:latin typeface="Arial" charset="0"/>
                <a:ea typeface="SimSun" pitchFamily="2" charset="-122"/>
              </a:rPr>
              <a:t> correction on </a:t>
            </a:r>
            <a:r>
              <a:rPr lang="en-GB" altLang="en-US" dirty="0" err="1">
                <a:latin typeface="Arial" charset="0"/>
                <a:ea typeface="SimSun" pitchFamily="2" charset="-122"/>
              </a:rPr>
              <a:t>genomewide</a:t>
            </a:r>
            <a:r>
              <a:rPr lang="en-GB" altLang="en-US" dirty="0">
                <a:latin typeface="Arial" charset="0"/>
                <a:ea typeface="SimSun" pitchFamily="2" charset="-122"/>
              </a:rPr>
              <a:t> significance ~ 5e-10.</a:t>
            </a:r>
          </a:p>
          <a:p>
            <a:r>
              <a:rPr lang="en-GB" altLang="en-US" dirty="0">
                <a:latin typeface="Arial" charset="0"/>
                <a:ea typeface="SimSun" pitchFamily="2" charset="-122"/>
              </a:rPr>
              <a:t>Other downstream analysis such as </a:t>
            </a:r>
            <a:r>
              <a:rPr lang="en-GB" altLang="en-US" dirty="0" err="1">
                <a:latin typeface="Arial" charset="0"/>
                <a:ea typeface="SimSun" pitchFamily="2" charset="-122"/>
              </a:rPr>
              <a:t>PhenoScanner</a:t>
            </a:r>
            <a:r>
              <a:rPr lang="en-GB" altLang="en-US" dirty="0">
                <a:latin typeface="Arial" charset="0"/>
                <a:ea typeface="SimSun" pitchFamily="2" charset="-122"/>
              </a:rPr>
              <a:t>.</a:t>
            </a:r>
          </a:p>
          <a:p>
            <a:endParaRPr lang="en-GB" dirty="0"/>
          </a:p>
        </p:txBody>
      </p:sp>
    </p:spTree>
    <p:extLst>
      <p:ext uri="{BB962C8B-B14F-4D97-AF65-F5344CB8AC3E}">
        <p14:creationId xmlns:p14="http://schemas.microsoft.com/office/powerpoint/2010/main" val="28307501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Association analysis for KORA</a:t>
            </a:r>
          </a:p>
        </p:txBody>
      </p:sp>
      <p:sp>
        <p:nvSpPr>
          <p:cNvPr id="3" name="Content Placeholder 2"/>
          <p:cNvSpPr>
            <a:spLocks noGrp="1"/>
          </p:cNvSpPr>
          <p:nvPr>
            <p:ph idx="1"/>
          </p:nvPr>
        </p:nvSpPr>
        <p:spPr/>
        <p:txBody>
          <a:bodyPr/>
          <a:lstStyle/>
          <a:p>
            <a:r>
              <a:rPr lang="en-GB" dirty="0"/>
              <a:t>Pilot with success/failure with BOLT-LMM on OPG/TNFSF14.</a:t>
            </a:r>
          </a:p>
          <a:p>
            <a:r>
              <a:rPr lang="en-GB" dirty="0"/>
              <a:t>Switch to SNPTEST on transformed measurement ~ age+sex+PC1-PC5, where PCs were derived from pruned SNPs.</a:t>
            </a:r>
          </a:p>
          <a:p>
            <a:r>
              <a:rPr lang="en-GB" dirty="0"/>
              <a:t>Exclusion of six related individuals.</a:t>
            </a:r>
          </a:p>
          <a:p>
            <a:r>
              <a:rPr lang="en-GB" dirty="0"/>
              <a:t>INFO score was compared between SNPTEST and </a:t>
            </a:r>
            <a:r>
              <a:rPr lang="en-GB" dirty="0" err="1"/>
              <a:t>qctool</a:t>
            </a:r>
            <a:r>
              <a:rPr lang="en-GB" dirty="0"/>
              <a:t> –</a:t>
            </a:r>
            <a:r>
              <a:rPr lang="en-GB" dirty="0" err="1"/>
              <a:t>snp</a:t>
            </a:r>
            <a:r>
              <a:rPr lang="en-GB" dirty="0"/>
              <a:t>-stats.</a:t>
            </a:r>
          </a:p>
          <a:p>
            <a:r>
              <a:rPr lang="en-GB" dirty="0"/>
              <a:t>Final sample size N=1,064.</a:t>
            </a:r>
          </a:p>
          <a:p>
            <a:r>
              <a:rPr lang="en-GB" dirty="0"/>
              <a:t>Several disruptions on cardio/TRYGGVE and FGF.5 for #SNPs.</a:t>
            </a:r>
          </a:p>
        </p:txBody>
      </p:sp>
    </p:spTree>
    <p:extLst>
      <p:ext uri="{BB962C8B-B14F-4D97-AF65-F5344CB8AC3E}">
        <p14:creationId xmlns:p14="http://schemas.microsoft.com/office/powerpoint/2010/main" val="2298769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Meta-analysis (METAL)</a:t>
            </a:r>
          </a:p>
        </p:txBody>
      </p:sp>
      <p:sp>
        <p:nvSpPr>
          <p:cNvPr id="3" name="Content Placeholder 2"/>
          <p:cNvSpPr>
            <a:spLocks noGrp="1"/>
          </p:cNvSpPr>
          <p:nvPr>
            <p:ph idx="1"/>
          </p:nvPr>
        </p:nvSpPr>
        <p:spPr/>
        <p:txBody>
          <a:bodyPr/>
          <a:lstStyle/>
          <a:p>
            <a:r>
              <a:rPr lang="en-GB" dirty="0"/>
              <a:t>TACKPOSITIONS/CUSTOMVARIABLE with 2018-08-28 release.</a:t>
            </a:r>
          </a:p>
          <a:p>
            <a:r>
              <a:rPr lang="en-GB" dirty="0"/>
              <a:t>~ 36hr on TRYGGVE.</a:t>
            </a:r>
          </a:p>
          <a:p>
            <a:r>
              <a:rPr lang="en-GB" dirty="0"/>
              <a:t>No GC correction (</a:t>
            </a:r>
            <a:r>
              <a:rPr lang="en-GB" dirty="0" err="1"/>
              <a:t>polygenicity</a:t>
            </a:r>
            <a:r>
              <a:rPr lang="en-GB" dirty="0"/>
              <a:t>/population stratification) on individual studies.</a:t>
            </a:r>
          </a:p>
          <a:p>
            <a:r>
              <a:rPr lang="en-GB" dirty="0"/>
              <a:t>Effect size-based (as composed to the p-value based counterpart).</a:t>
            </a:r>
          </a:p>
          <a:p>
            <a:r>
              <a:rPr lang="en-GB" dirty="0"/>
              <a:t>N&gt;=10.</a:t>
            </a:r>
          </a:p>
          <a:p>
            <a:endParaRPr lang="en-GB" dirty="0"/>
          </a:p>
        </p:txBody>
      </p:sp>
    </p:spTree>
    <p:extLst>
      <p:ext uri="{BB962C8B-B14F-4D97-AF65-F5344CB8AC3E}">
        <p14:creationId xmlns:p14="http://schemas.microsoft.com/office/powerpoint/2010/main" val="3002967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Meta-analysis as quality control</a:t>
            </a:r>
          </a:p>
        </p:txBody>
      </p:sp>
      <p:sp>
        <p:nvSpPr>
          <p:cNvPr id="3" name="Content Placeholder 2"/>
          <p:cNvSpPr>
            <a:spLocks noGrp="1"/>
          </p:cNvSpPr>
          <p:nvPr>
            <p:ph idx="1"/>
          </p:nvPr>
        </p:nvSpPr>
        <p:spPr/>
        <p:txBody>
          <a:bodyPr/>
          <a:lstStyle/>
          <a:p>
            <a:r>
              <a:rPr lang="en-GB" dirty="0"/>
              <a:t>The majority of </a:t>
            </a:r>
            <a:r>
              <a:rPr lang="en-GB" dirty="0" err="1"/>
              <a:t>sumstats</a:t>
            </a:r>
            <a:r>
              <a:rPr lang="en-GB" dirty="0"/>
              <a:t> are satisfactory.</a:t>
            </a:r>
          </a:p>
          <a:p>
            <a:r>
              <a:rPr lang="en-GB" dirty="0"/>
              <a:t>However, there were a small number (~20) of problematic proteins according to QCGWAS, with which Manhattan plots were produced for each protein from each cohort. It appeared that the total number was a function of MAF, from ~20 at 0.03 to 3 at 0.1.</a:t>
            </a:r>
          </a:p>
          <a:p>
            <a:r>
              <a:rPr lang="en-GB" dirty="0"/>
              <a:t>The QC over </a:t>
            </a:r>
            <a:r>
              <a:rPr lang="en-GB" dirty="0" err="1"/>
              <a:t>IFN.gamma</a:t>
            </a:r>
            <a:r>
              <a:rPr lang="en-GB" dirty="0"/>
              <a:t> is given below as example.</a:t>
            </a:r>
          </a:p>
          <a:p>
            <a:pPr lvl="1"/>
            <a:r>
              <a:rPr lang="en-GB" dirty="0"/>
              <a:t>QCGWAS.</a:t>
            </a:r>
          </a:p>
          <a:p>
            <a:pPr lvl="1"/>
            <a:r>
              <a:rPr lang="en-GB" dirty="0"/>
              <a:t>Information from cohort on those proteins links to LLOD.</a:t>
            </a:r>
          </a:p>
          <a:p>
            <a:pPr lvl="1"/>
            <a:r>
              <a:rPr lang="en-GB" dirty="0"/>
              <a:t>Exclusion from METAL.</a:t>
            </a:r>
          </a:p>
          <a:p>
            <a:pPr lvl="1"/>
            <a:r>
              <a:rPr lang="en-GB" dirty="0"/>
              <a:t>Eventual Manhattan plot.</a:t>
            </a:r>
          </a:p>
        </p:txBody>
      </p:sp>
    </p:spTree>
    <p:extLst>
      <p:ext uri="{BB962C8B-B14F-4D97-AF65-F5344CB8AC3E}">
        <p14:creationId xmlns:p14="http://schemas.microsoft.com/office/powerpoint/2010/main" val="1815722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Manhattan plots (QCGWAS)</a:t>
            </a:r>
          </a:p>
        </p:txBody>
      </p:sp>
      <p:pic>
        <p:nvPicPr>
          <p:cNvPr id="6" name="Picture 5"/>
          <p:cNvPicPr>
            <a:picLocks noChangeAspect="1"/>
          </p:cNvPicPr>
          <p:nvPr/>
        </p:nvPicPr>
        <p:blipFill>
          <a:blip r:embed="rId2"/>
          <a:stretch>
            <a:fillRect/>
          </a:stretch>
        </p:blipFill>
        <p:spPr>
          <a:xfrm>
            <a:off x="1328446" y="1842264"/>
            <a:ext cx="9685493" cy="4584669"/>
          </a:xfrm>
          <a:prstGeom prst="rect">
            <a:avLst/>
          </a:prstGeom>
        </p:spPr>
      </p:pic>
    </p:spTree>
    <p:extLst>
      <p:ext uri="{BB962C8B-B14F-4D97-AF65-F5344CB8AC3E}">
        <p14:creationId xmlns:p14="http://schemas.microsoft.com/office/powerpoint/2010/main" val="20144316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1320</TotalTime>
  <Words>1728</Words>
  <Application>Microsoft Office PowerPoint</Application>
  <PresentationFormat>Widescreen</PresentationFormat>
  <Paragraphs>212</Paragraphs>
  <Slides>31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Calibri</vt:lpstr>
      <vt:lpstr>Calibri Light</vt:lpstr>
      <vt:lpstr>Verdana</vt:lpstr>
      <vt:lpstr>Office Theme</vt:lpstr>
      <vt:lpstr>Genomic dissections of inflammatory proteins</vt:lpstr>
      <vt:lpstr>Introduction</vt:lpstr>
      <vt:lpstr>Study information</vt:lpstr>
      <vt:lpstr>Olink Proximity Extension Assay (PEA) technology</vt:lpstr>
      <vt:lpstr>Statistical analysis</vt:lpstr>
      <vt:lpstr>Association analysis for KORA</vt:lpstr>
      <vt:lpstr>Meta-analysis (METAL)</vt:lpstr>
      <vt:lpstr>Meta-analysis as quality control</vt:lpstr>
      <vt:lpstr>Manhattan plots (QCGWAS)</vt:lpstr>
      <vt:lpstr>Q-Q plot (QCGWAS)</vt:lpstr>
      <vt:lpstr>IFN.gamma ylim=c(0,25) (qqman)</vt:lpstr>
      <vt:lpstr>Associate information on LLOD</vt:lpstr>
      <vt:lpstr>Busy Manhattan plots and % (above LLOD)</vt:lpstr>
      <vt:lpstr>IFN.gamma from &gt;1,000 signals to none (qqman)</vt:lpstr>
      <vt:lpstr>Identification of near-independent signals</vt:lpstr>
      <vt:lpstr>Statistics on AILD blocks</vt:lpstr>
      <vt:lpstr>Results</vt:lpstr>
      <vt:lpstr>Annotation by PhenoScanner</vt:lpstr>
      <vt:lpstr>Manhattan (L) and Q-Q plots (R) for OPG</vt:lpstr>
      <vt:lpstr>Regional plot (OPG, chr8)</vt:lpstr>
      <vt:lpstr>Forest plot (OPG, chr8)</vt:lpstr>
      <vt:lpstr>Forest plot (OPG, chr17)</vt:lpstr>
      <vt:lpstr>375 Signals</vt:lpstr>
      <vt:lpstr>λGC</vt:lpstr>
      <vt:lpstr>Effect size ~ MAF (L) and b/bJ (R, r=0.93)</vt:lpstr>
      <vt:lpstr>Conclusion</vt:lpstr>
      <vt:lpstr>Outlook of the analysis</vt:lpstr>
      <vt:lpstr>Additional aspects</vt:lpstr>
      <vt:lpstr>References</vt:lpstr>
      <vt:lpstr>Acknowledgements</vt:lpstr>
      <vt:lpstr>Landmarks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SCALLOP/INF1 analysis</dc:title>
  <dc:creator>Tengyu Zhao</dc:creator>
  <cp:lastModifiedBy>jing hua zhao</cp:lastModifiedBy>
  <cp:revision>664</cp:revision>
  <dcterms:created xsi:type="dcterms:W3CDTF">2018-11-11T14:47:16Z</dcterms:created>
  <dcterms:modified xsi:type="dcterms:W3CDTF">2019-05-16T14:00:51Z</dcterms:modified>
</cp:coreProperties>
</file>